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35"/>
  </p:notesMasterIdLst>
  <p:sldIdLst>
    <p:sldId id="272" r:id="rId5"/>
    <p:sldId id="300" r:id="rId6"/>
    <p:sldId id="302" r:id="rId7"/>
    <p:sldId id="329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30" r:id="rId16"/>
    <p:sldId id="310" r:id="rId17"/>
    <p:sldId id="311" r:id="rId18"/>
    <p:sldId id="312" r:id="rId19"/>
    <p:sldId id="313" r:id="rId20"/>
    <p:sldId id="314" r:id="rId21"/>
    <p:sldId id="315" r:id="rId22"/>
    <p:sldId id="331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7" r:id="rId31"/>
    <p:sldId id="332" r:id="rId32"/>
    <p:sldId id="323" r:id="rId33"/>
    <p:sldId id="325" r:id="rId34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2" d="100"/>
          <a:sy n="92" d="100"/>
        </p:scale>
        <p:origin x="13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4521E-E10D-4FA0-BF5E-F674DE8EC559}" type="doc">
      <dgm:prSet loTypeId="urn:microsoft.com/office/officeart/2005/8/layout/hierarchy2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4FE4A48-6258-4CDB-BFE1-354D33FA3379}">
      <dgm:prSet phldrT="[Text]" custT="1"/>
      <dgm:spPr>
        <a:xfrm>
          <a:off x="3303702" y="1583"/>
          <a:ext cx="789440" cy="394720"/>
        </a:xfrm>
      </dgm:spPr>
      <dgm:t>
        <a:bodyPr/>
        <a:lstStyle/>
        <a:p>
          <a:r>
            <a:rPr lang="sr-Cyrl-RS" sz="1200" dirty="0">
              <a:latin typeface="+mn-lt"/>
              <a:ea typeface="+mn-ea"/>
              <a:cs typeface="+mn-cs"/>
            </a:rPr>
            <a:t>Дужник у финансијским проблемима</a:t>
          </a:r>
          <a:endParaRPr lang="en-US" sz="1200" dirty="0">
            <a:latin typeface="+mn-lt"/>
            <a:ea typeface="+mn-ea"/>
            <a:cs typeface="+mn-cs"/>
          </a:endParaRPr>
        </a:p>
      </dgm:t>
    </dgm:pt>
    <dgm:pt modelId="{DBF1712A-E691-4DAF-B336-3DE91950FDE3}" type="parTrans" cxnId="{4A5B1018-AEA1-400E-A435-B9330D1C8B4C}">
      <dgm:prSet/>
      <dgm:spPr/>
      <dgm:t>
        <a:bodyPr/>
        <a:lstStyle/>
        <a:p>
          <a:endParaRPr lang="en-US" sz="2800"/>
        </a:p>
      </dgm:t>
    </dgm:pt>
    <dgm:pt modelId="{4A365634-64B4-4DCF-B62D-E52CF0F89B1A}" type="sibTrans" cxnId="{4A5B1018-AEA1-400E-A435-B9330D1C8B4C}">
      <dgm:prSet/>
      <dgm:spPr/>
      <dgm:t>
        <a:bodyPr/>
        <a:lstStyle/>
        <a:p>
          <a:endParaRPr lang="en-US" sz="2800"/>
        </a:p>
      </dgm:t>
    </dgm:pt>
    <dgm:pt modelId="{E7FE237A-0566-485C-82AB-18F502597F52}" type="asst">
      <dgm:prSet phldrT="[Text]" custT="1"/>
      <dgm:spPr>
        <a:xfrm>
          <a:off x="915645" y="562086"/>
          <a:ext cx="789440" cy="394720"/>
        </a:xfrm>
      </dgm:spPr>
      <dgm:t>
        <a:bodyPr/>
        <a:lstStyle/>
        <a:p>
          <a:r>
            <a:rPr lang="sr-Cyrl-RS" sz="1200" dirty="0">
              <a:latin typeface="+mn-lt"/>
              <a:ea typeface="+mn-ea"/>
              <a:cs typeface="+mn-cs"/>
            </a:rPr>
            <a:t>Извршни поступак </a:t>
          </a:r>
          <a:endParaRPr lang="en-US" sz="1200" dirty="0">
            <a:latin typeface="+mn-lt"/>
            <a:ea typeface="+mn-ea"/>
            <a:cs typeface="+mn-cs"/>
          </a:endParaRPr>
        </a:p>
      </dgm:t>
    </dgm:pt>
    <dgm:pt modelId="{F8C4D206-418C-4928-8F54-5ADD0CD5875C}" type="parTrans" cxnId="{00971CDC-130F-4A5E-8257-DCC73429AF2B}">
      <dgm:prSet custT="1"/>
      <dgm:spPr>
        <a:xfrm>
          <a:off x="1705086" y="396303"/>
          <a:ext cx="1993336" cy="363142"/>
        </a:xfrm>
      </dgm:spPr>
      <dgm:t>
        <a:bodyPr/>
        <a:lstStyle/>
        <a:p>
          <a:endParaRPr lang="en-US" sz="1200"/>
        </a:p>
      </dgm:t>
    </dgm:pt>
    <dgm:pt modelId="{E65B34A0-761A-4B77-B694-51D808A30008}" type="sibTrans" cxnId="{00971CDC-130F-4A5E-8257-DCC73429AF2B}">
      <dgm:prSet/>
      <dgm:spPr/>
      <dgm:t>
        <a:bodyPr/>
        <a:lstStyle/>
        <a:p>
          <a:endParaRPr lang="en-US" sz="2800"/>
        </a:p>
      </dgm:t>
    </dgm:pt>
    <dgm:pt modelId="{B719FC20-04C9-4810-92FD-C1AE93A0D524}" type="asst">
      <dgm:prSet custT="1"/>
      <dgm:spPr>
        <a:xfrm>
          <a:off x="3781313" y="562086"/>
          <a:ext cx="789440" cy="394720"/>
        </a:xfrm>
      </dgm:spPr>
      <dgm:t>
        <a:bodyPr/>
        <a:lstStyle/>
        <a:p>
          <a:r>
            <a:rPr lang="sr-Cyrl-RS" sz="1200" dirty="0">
              <a:latin typeface="+mn-lt"/>
              <a:ea typeface="+mn-ea"/>
              <a:cs typeface="+mn-cs"/>
            </a:rPr>
            <a:t>Ликвидација</a:t>
          </a:r>
          <a:endParaRPr lang="en-US" sz="1200" dirty="0">
            <a:latin typeface="+mn-lt"/>
            <a:ea typeface="+mn-ea"/>
            <a:cs typeface="+mn-cs"/>
          </a:endParaRPr>
        </a:p>
      </dgm:t>
    </dgm:pt>
    <dgm:pt modelId="{E51D1D4C-50C5-4634-B86E-E039025DAA0E}" type="parTrans" cxnId="{32849250-1441-4421-B5D1-DF4B6E2E3E30}">
      <dgm:prSet custT="1"/>
      <dgm:spPr>
        <a:xfrm>
          <a:off x="3652702" y="396303"/>
          <a:ext cx="91440" cy="363142"/>
        </a:xfrm>
      </dgm:spPr>
      <dgm:t>
        <a:bodyPr/>
        <a:lstStyle/>
        <a:p>
          <a:endParaRPr lang="en-US" sz="1200"/>
        </a:p>
      </dgm:t>
    </dgm:pt>
    <dgm:pt modelId="{57586552-9AF6-46CF-9B11-A42069F71933}" type="sibTrans" cxnId="{32849250-1441-4421-B5D1-DF4B6E2E3E30}">
      <dgm:prSet/>
      <dgm:spPr/>
      <dgm:t>
        <a:bodyPr/>
        <a:lstStyle/>
        <a:p>
          <a:endParaRPr lang="en-US" sz="2800"/>
        </a:p>
      </dgm:t>
    </dgm:pt>
    <dgm:pt modelId="{8A46B187-6B20-49A0-AB07-275C88190F0C}" type="asst">
      <dgm:prSet custT="1"/>
      <dgm:spPr>
        <a:xfrm>
          <a:off x="1870868" y="1122588"/>
          <a:ext cx="789440" cy="394720"/>
        </a:xfrm>
      </dgm:spPr>
      <dgm:t>
        <a:bodyPr/>
        <a:lstStyle/>
        <a:p>
          <a:r>
            <a:rPr lang="sr-Cyrl-RS" sz="1200" dirty="0">
              <a:latin typeface="+mn-lt"/>
              <a:ea typeface="+mn-ea"/>
              <a:cs typeface="+mn-cs"/>
            </a:rPr>
            <a:t>Стечајни поступак</a:t>
          </a:r>
          <a:endParaRPr lang="en-US" sz="1200" dirty="0">
            <a:latin typeface="+mn-lt"/>
            <a:ea typeface="+mn-ea"/>
            <a:cs typeface="+mn-cs"/>
          </a:endParaRPr>
        </a:p>
      </dgm:t>
    </dgm:pt>
    <dgm:pt modelId="{2A634BD4-C8CB-4D17-B912-BFE09648AE2F}" type="parTrans" cxnId="{524DD77F-54DD-4A7D-9824-031E9505599A}">
      <dgm:prSet custT="1"/>
      <dgm:spPr>
        <a:xfrm>
          <a:off x="2660308" y="396303"/>
          <a:ext cx="1038113" cy="923645"/>
        </a:xfrm>
      </dgm:spPr>
      <dgm:t>
        <a:bodyPr/>
        <a:lstStyle/>
        <a:p>
          <a:endParaRPr lang="en-US" sz="1200"/>
        </a:p>
      </dgm:t>
    </dgm:pt>
    <dgm:pt modelId="{56F7BD06-5508-4D3B-94BC-1E9024A0B4D4}" type="sibTrans" cxnId="{524DD77F-54DD-4A7D-9824-031E9505599A}">
      <dgm:prSet/>
      <dgm:spPr/>
      <dgm:t>
        <a:bodyPr/>
        <a:lstStyle/>
        <a:p>
          <a:endParaRPr lang="en-US" sz="2800"/>
        </a:p>
      </dgm:t>
    </dgm:pt>
    <dgm:pt modelId="{DF50CA92-3486-4ECD-B47A-A9BA2E002E08}" type="asst">
      <dgm:prSet custT="1"/>
      <dgm:spPr>
        <a:xfrm>
          <a:off x="3781313" y="1122588"/>
          <a:ext cx="789440" cy="394720"/>
        </a:xfrm>
      </dgm:spPr>
      <dgm:t>
        <a:bodyPr/>
        <a:lstStyle/>
        <a:p>
          <a:r>
            <a:rPr lang="sr-Cyrl-RS" sz="1200" dirty="0">
              <a:latin typeface="+mn-lt"/>
              <a:ea typeface="+mn-ea"/>
              <a:cs typeface="+mn-cs"/>
            </a:rPr>
            <a:t>Споразумно финансијско реструктуирање (</a:t>
          </a:r>
          <a:r>
            <a:rPr lang="en-US" sz="1200" dirty="0">
              <a:latin typeface="+mn-lt"/>
              <a:ea typeface="+mn-ea"/>
              <a:cs typeface="+mn-cs"/>
            </a:rPr>
            <a:t>workout)</a:t>
          </a:r>
        </a:p>
      </dgm:t>
    </dgm:pt>
    <dgm:pt modelId="{0B82B7ED-0570-4423-8CC6-3CBEB5D366C7}" type="parTrans" cxnId="{32A9C597-302A-4EFB-8D80-23B9335D4F65}">
      <dgm:prSet custT="1"/>
      <dgm:spPr>
        <a:xfrm>
          <a:off x="3652702" y="396303"/>
          <a:ext cx="91440" cy="923645"/>
        </a:xfrm>
      </dgm:spPr>
      <dgm:t>
        <a:bodyPr/>
        <a:lstStyle/>
        <a:p>
          <a:endParaRPr lang="en-US" sz="1200"/>
        </a:p>
      </dgm:t>
    </dgm:pt>
    <dgm:pt modelId="{B85BAA7B-863D-4B5D-A8D4-BF6680DAA30E}" type="sibTrans" cxnId="{32A9C597-302A-4EFB-8D80-23B9335D4F65}">
      <dgm:prSet/>
      <dgm:spPr/>
      <dgm:t>
        <a:bodyPr/>
        <a:lstStyle/>
        <a:p>
          <a:endParaRPr lang="en-US" sz="2800"/>
        </a:p>
      </dgm:t>
    </dgm:pt>
    <dgm:pt modelId="{EC1983B0-CF75-4F06-A772-7D4DC1D6CCAE}">
      <dgm:prSet custT="1"/>
      <dgm:spPr>
        <a:xfrm>
          <a:off x="915645" y="1683091"/>
          <a:ext cx="789440" cy="394720"/>
        </a:xfrm>
      </dgm:spPr>
      <dgm:t>
        <a:bodyPr/>
        <a:lstStyle/>
        <a:p>
          <a:r>
            <a:rPr lang="sr-Cyrl-RS" sz="1200" dirty="0">
              <a:latin typeface="+mn-lt"/>
              <a:ea typeface="+mn-ea"/>
              <a:cs typeface="+mn-cs"/>
            </a:rPr>
            <a:t>Банкротство</a:t>
          </a:r>
          <a:endParaRPr lang="en-US" sz="1200" dirty="0">
            <a:latin typeface="+mn-lt"/>
            <a:ea typeface="+mn-ea"/>
            <a:cs typeface="+mn-cs"/>
          </a:endParaRPr>
        </a:p>
      </dgm:t>
    </dgm:pt>
    <dgm:pt modelId="{897D476D-E46A-4650-BC2B-63B37DA8FE41}" type="parTrans" cxnId="{A2FE134E-A3A7-4EF7-A326-A677BBA7E679}">
      <dgm:prSet custT="1"/>
      <dgm:spPr>
        <a:xfrm>
          <a:off x="1310366" y="1517308"/>
          <a:ext cx="955222" cy="165782"/>
        </a:xfrm>
      </dgm:spPr>
      <dgm:t>
        <a:bodyPr/>
        <a:lstStyle/>
        <a:p>
          <a:endParaRPr lang="en-US" sz="1200"/>
        </a:p>
      </dgm:t>
    </dgm:pt>
    <dgm:pt modelId="{68285E66-6D7C-44EF-9663-7CA38A3A6C90}" type="sibTrans" cxnId="{A2FE134E-A3A7-4EF7-A326-A677BBA7E679}">
      <dgm:prSet/>
      <dgm:spPr/>
      <dgm:t>
        <a:bodyPr/>
        <a:lstStyle/>
        <a:p>
          <a:endParaRPr lang="en-US" sz="2800"/>
        </a:p>
      </dgm:t>
    </dgm:pt>
    <dgm:pt modelId="{42310A86-BFD2-40B1-BD24-8E03FFAF0112}">
      <dgm:prSet custT="1"/>
      <dgm:spPr>
        <a:xfrm>
          <a:off x="1870868" y="1683091"/>
          <a:ext cx="789440" cy="394720"/>
        </a:xfrm>
      </dgm:spPr>
      <dgm:t>
        <a:bodyPr/>
        <a:lstStyle/>
        <a:p>
          <a:r>
            <a:rPr lang="sr-Cyrl-RS" sz="1200" dirty="0">
              <a:latin typeface="+mn-lt"/>
              <a:ea typeface="+mn-ea"/>
              <a:cs typeface="+mn-cs"/>
            </a:rPr>
            <a:t>Реорганизација</a:t>
          </a:r>
          <a:endParaRPr lang="en-US" sz="1200" dirty="0">
            <a:latin typeface="+mn-lt"/>
            <a:ea typeface="+mn-ea"/>
            <a:cs typeface="+mn-cs"/>
          </a:endParaRPr>
        </a:p>
      </dgm:t>
    </dgm:pt>
    <dgm:pt modelId="{1A4784D7-7117-4965-A853-3C8B01C2EBD8}" type="parTrans" cxnId="{F3FF7A7A-6D25-4633-8EF4-1418DABCDF04}">
      <dgm:prSet custT="1"/>
      <dgm:spPr>
        <a:xfrm>
          <a:off x="2219868" y="1517308"/>
          <a:ext cx="91440" cy="165782"/>
        </a:xfrm>
      </dgm:spPr>
      <dgm:t>
        <a:bodyPr/>
        <a:lstStyle/>
        <a:p>
          <a:endParaRPr lang="en-US" sz="1200"/>
        </a:p>
      </dgm:t>
    </dgm:pt>
    <dgm:pt modelId="{45BAFB5F-9E4E-48A2-9220-431E2490FB15}" type="sibTrans" cxnId="{F3FF7A7A-6D25-4633-8EF4-1418DABCDF04}">
      <dgm:prSet/>
      <dgm:spPr/>
      <dgm:t>
        <a:bodyPr/>
        <a:lstStyle/>
        <a:p>
          <a:endParaRPr lang="en-US" sz="2800"/>
        </a:p>
      </dgm:t>
    </dgm:pt>
    <dgm:pt modelId="{AB478229-F6DA-4F9E-AFD8-E89101749406}">
      <dgm:prSet custT="1"/>
      <dgm:spPr>
        <a:xfrm>
          <a:off x="2826091" y="1683091"/>
          <a:ext cx="789440" cy="394720"/>
        </a:xfrm>
        <a:solidFill>
          <a:srgbClr val="00B050"/>
        </a:solidFill>
      </dgm:spPr>
      <dgm:t>
        <a:bodyPr/>
        <a:lstStyle/>
        <a:p>
          <a:r>
            <a:rPr lang="sr-Cyrl-RS" sz="1200" dirty="0">
              <a:latin typeface="+mn-lt"/>
              <a:ea typeface="+mn-ea"/>
              <a:cs typeface="+mn-cs"/>
            </a:rPr>
            <a:t>УППР</a:t>
          </a:r>
          <a:endParaRPr lang="en-US" sz="1200" dirty="0">
            <a:latin typeface="+mn-lt"/>
            <a:ea typeface="+mn-ea"/>
            <a:cs typeface="+mn-cs"/>
          </a:endParaRPr>
        </a:p>
      </dgm:t>
    </dgm:pt>
    <dgm:pt modelId="{6D0769B9-D780-4E31-A7C6-3111382805A5}" type="parTrans" cxnId="{16A43A2E-D152-47C9-8E75-3DC7205882BD}">
      <dgm:prSet custT="1"/>
      <dgm:spPr>
        <a:xfrm>
          <a:off x="2265588" y="1517308"/>
          <a:ext cx="955222" cy="165782"/>
        </a:xfrm>
      </dgm:spPr>
      <dgm:t>
        <a:bodyPr/>
        <a:lstStyle/>
        <a:p>
          <a:endParaRPr lang="en-US" sz="1200"/>
        </a:p>
      </dgm:t>
    </dgm:pt>
    <dgm:pt modelId="{92E4DDD3-DE3A-429D-9C83-EAA69105E934}" type="sibTrans" cxnId="{16A43A2E-D152-47C9-8E75-3DC7205882BD}">
      <dgm:prSet/>
      <dgm:spPr/>
      <dgm:t>
        <a:bodyPr/>
        <a:lstStyle/>
        <a:p>
          <a:endParaRPr lang="en-US" sz="2800"/>
        </a:p>
      </dgm:t>
    </dgm:pt>
    <dgm:pt modelId="{D45B8575-D0D7-4CE2-A256-05F8B5C35A90}">
      <dgm:prSet custT="1"/>
      <dgm:spPr>
        <a:xfrm>
          <a:off x="1113006" y="2243593"/>
          <a:ext cx="789440" cy="394720"/>
        </a:xfrm>
      </dgm:spPr>
      <dgm:t>
        <a:bodyPr/>
        <a:lstStyle/>
        <a:p>
          <a:r>
            <a:rPr lang="sr-Cyrl-RS" sz="1200" dirty="0">
              <a:latin typeface="+mn-lt"/>
              <a:ea typeface="+mn-ea"/>
              <a:cs typeface="+mn-cs"/>
            </a:rPr>
            <a:t>Продаја делова или целине</a:t>
          </a:r>
          <a:endParaRPr lang="en-US" sz="1200" dirty="0">
            <a:latin typeface="+mn-lt"/>
            <a:ea typeface="+mn-ea"/>
            <a:cs typeface="+mn-cs"/>
          </a:endParaRPr>
        </a:p>
      </dgm:t>
    </dgm:pt>
    <dgm:pt modelId="{B7DD4AFA-6FA0-49A2-9B57-5F6B2BB5DCA7}" type="parTrans" cxnId="{F1D61ED9-1C22-4524-94C4-363B27CCBDAB}">
      <dgm:prSet custT="1"/>
      <dgm:spPr>
        <a:xfrm>
          <a:off x="994589" y="2077811"/>
          <a:ext cx="118416" cy="363142"/>
        </a:xfrm>
      </dgm:spPr>
      <dgm:t>
        <a:bodyPr/>
        <a:lstStyle/>
        <a:p>
          <a:endParaRPr lang="en-US" sz="1200"/>
        </a:p>
      </dgm:t>
    </dgm:pt>
    <dgm:pt modelId="{CF57DBA3-0464-4111-8C0E-415FDA64BFAD}" type="sibTrans" cxnId="{F1D61ED9-1C22-4524-94C4-363B27CCBDAB}">
      <dgm:prSet/>
      <dgm:spPr/>
      <dgm:t>
        <a:bodyPr/>
        <a:lstStyle/>
        <a:p>
          <a:endParaRPr lang="en-US" sz="2800"/>
        </a:p>
      </dgm:t>
    </dgm:pt>
    <dgm:pt modelId="{6BE9A8DD-E06C-4C1A-951C-FD779609BA1E}">
      <dgm:prSet custT="1"/>
      <dgm:spPr>
        <a:xfrm>
          <a:off x="1113006" y="2804096"/>
          <a:ext cx="789440" cy="394720"/>
        </a:xfrm>
      </dgm:spPr>
      <dgm:t>
        <a:bodyPr/>
        <a:lstStyle/>
        <a:p>
          <a:r>
            <a:rPr lang="sr-Cyrl-RS" sz="1200" dirty="0">
              <a:latin typeface="+mn-lt"/>
              <a:ea typeface="+mn-ea"/>
              <a:cs typeface="+mn-cs"/>
            </a:rPr>
            <a:t>Продаја правног лица</a:t>
          </a:r>
          <a:endParaRPr lang="en-US" sz="1200" dirty="0">
            <a:latin typeface="+mn-lt"/>
            <a:ea typeface="+mn-ea"/>
            <a:cs typeface="+mn-cs"/>
          </a:endParaRPr>
        </a:p>
      </dgm:t>
    </dgm:pt>
    <dgm:pt modelId="{C2DA900A-1B8D-424E-830E-8DAC91AB1124}" type="parTrans" cxnId="{83F3E188-B077-4F9B-951E-D1509040F3E3}">
      <dgm:prSet custT="1"/>
      <dgm:spPr>
        <a:xfrm>
          <a:off x="994589" y="2077811"/>
          <a:ext cx="118416" cy="923645"/>
        </a:xfrm>
      </dgm:spPr>
      <dgm:t>
        <a:bodyPr/>
        <a:lstStyle/>
        <a:p>
          <a:endParaRPr lang="en-US" sz="1200"/>
        </a:p>
      </dgm:t>
    </dgm:pt>
    <dgm:pt modelId="{B3A99EF2-DA9F-4AF3-952C-672D70AC0D50}" type="sibTrans" cxnId="{83F3E188-B077-4F9B-951E-D1509040F3E3}">
      <dgm:prSet/>
      <dgm:spPr/>
      <dgm:t>
        <a:bodyPr/>
        <a:lstStyle/>
        <a:p>
          <a:endParaRPr lang="en-US" sz="2800"/>
        </a:p>
      </dgm:t>
    </dgm:pt>
    <dgm:pt modelId="{8F38813A-4DCD-4634-8BA0-7CC258290A22}">
      <dgm:prSet custT="1"/>
      <dgm:spPr/>
      <dgm:t>
        <a:bodyPr/>
        <a:lstStyle/>
        <a:p>
          <a:r>
            <a:rPr lang="sr-Cyrl-RS" sz="1200" dirty="0"/>
            <a:t>Уговор о споразумном финансијском реструктуирању</a:t>
          </a:r>
          <a:endParaRPr lang="en-US" sz="1200" dirty="0"/>
        </a:p>
      </dgm:t>
    </dgm:pt>
    <dgm:pt modelId="{90874A21-DB20-407A-A78A-7A339A14C348}" type="parTrans" cxnId="{A29A4D5B-8E1D-4662-9753-60C4DE1BCABC}">
      <dgm:prSet custT="1"/>
      <dgm:spPr/>
      <dgm:t>
        <a:bodyPr/>
        <a:lstStyle/>
        <a:p>
          <a:endParaRPr lang="en-US" sz="1200"/>
        </a:p>
      </dgm:t>
    </dgm:pt>
    <dgm:pt modelId="{1990563B-E65A-409A-BEC7-5DB5AAF59F89}" type="sibTrans" cxnId="{A29A4D5B-8E1D-4662-9753-60C4DE1BCABC}">
      <dgm:prSet/>
      <dgm:spPr/>
      <dgm:t>
        <a:bodyPr/>
        <a:lstStyle/>
        <a:p>
          <a:endParaRPr lang="en-US" sz="2800"/>
        </a:p>
      </dgm:t>
    </dgm:pt>
    <dgm:pt modelId="{5B16DF4F-567E-4C17-8A3F-7AB303C75964}" type="pres">
      <dgm:prSet presAssocID="{BBD4521E-E10D-4FA0-BF5E-F674DE8EC55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14768-F270-4216-86CA-1144A12790A4}" type="pres">
      <dgm:prSet presAssocID="{34FE4A48-6258-4CDB-BFE1-354D33FA3379}" presName="root1" presStyleCnt="0"/>
      <dgm:spPr/>
    </dgm:pt>
    <dgm:pt modelId="{CB87DECF-4452-4B88-9C2B-A094F1AF24E9}" type="pres">
      <dgm:prSet presAssocID="{34FE4A48-6258-4CDB-BFE1-354D33FA337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CE4251-E974-4EA5-BFB9-896AC5A6F3AC}" type="pres">
      <dgm:prSet presAssocID="{34FE4A48-6258-4CDB-BFE1-354D33FA3379}" presName="level2hierChild" presStyleCnt="0"/>
      <dgm:spPr/>
    </dgm:pt>
    <dgm:pt modelId="{364B4BE3-CD5E-4C03-ACE2-740AFFA3C166}" type="pres">
      <dgm:prSet presAssocID="{F8C4D206-418C-4928-8F54-5ADD0CD5875C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47E1E3B5-9188-411F-9D21-E14A0E35383F}" type="pres">
      <dgm:prSet presAssocID="{F8C4D206-418C-4928-8F54-5ADD0CD5875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57B59358-5182-4298-9B0C-311E2453F22C}" type="pres">
      <dgm:prSet presAssocID="{E7FE237A-0566-485C-82AB-18F502597F52}" presName="root2" presStyleCnt="0"/>
      <dgm:spPr/>
    </dgm:pt>
    <dgm:pt modelId="{093657D8-95CE-4F70-B887-B54DF971868E}" type="pres">
      <dgm:prSet presAssocID="{E7FE237A-0566-485C-82AB-18F502597F52}" presName="LevelTwoTextNode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895578-1E77-4D52-8E37-B75EDC05BA09}" type="pres">
      <dgm:prSet presAssocID="{E7FE237A-0566-485C-82AB-18F502597F52}" presName="level3hierChild" presStyleCnt="0"/>
      <dgm:spPr/>
    </dgm:pt>
    <dgm:pt modelId="{7EB1EF6C-7329-4680-A87C-ACA46EC61570}" type="pres">
      <dgm:prSet presAssocID="{E51D1D4C-50C5-4634-B86E-E039025DAA0E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20B31057-6604-4FD9-B675-7B0216F653A2}" type="pres">
      <dgm:prSet presAssocID="{E51D1D4C-50C5-4634-B86E-E039025DAA0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04F1207-5BB9-4AF1-91DB-EC87FC103928}" type="pres">
      <dgm:prSet presAssocID="{B719FC20-04C9-4810-92FD-C1AE93A0D524}" presName="root2" presStyleCnt="0"/>
      <dgm:spPr/>
    </dgm:pt>
    <dgm:pt modelId="{18286714-CCFE-4ECD-B8FD-B143C9F82277}" type="pres">
      <dgm:prSet presAssocID="{B719FC20-04C9-4810-92FD-C1AE93A0D524}" presName="LevelTwoTextNode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40DF23-3DDD-41E9-A83A-8D85A619D6A8}" type="pres">
      <dgm:prSet presAssocID="{B719FC20-04C9-4810-92FD-C1AE93A0D524}" presName="level3hierChild" presStyleCnt="0"/>
      <dgm:spPr/>
    </dgm:pt>
    <dgm:pt modelId="{C46F0249-742A-47FF-9ACD-9563CC929124}" type="pres">
      <dgm:prSet presAssocID="{2A634BD4-C8CB-4D17-B912-BFE09648AE2F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EAD6CBF7-AE73-4B0A-A3F9-8F3B7B2334B7}" type="pres">
      <dgm:prSet presAssocID="{2A634BD4-C8CB-4D17-B912-BFE09648AE2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2895FC6-688B-45C1-9928-6A3FD287C74E}" type="pres">
      <dgm:prSet presAssocID="{8A46B187-6B20-49A0-AB07-275C88190F0C}" presName="root2" presStyleCnt="0"/>
      <dgm:spPr/>
    </dgm:pt>
    <dgm:pt modelId="{2E681DD9-E170-4170-B8B6-0678AB01500C}" type="pres">
      <dgm:prSet presAssocID="{8A46B187-6B20-49A0-AB07-275C88190F0C}" presName="LevelTwoTextNode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B02DD3-2BF6-40D9-BD96-5947CAE362FF}" type="pres">
      <dgm:prSet presAssocID="{8A46B187-6B20-49A0-AB07-275C88190F0C}" presName="level3hierChild" presStyleCnt="0"/>
      <dgm:spPr/>
    </dgm:pt>
    <dgm:pt modelId="{DF0DFE4D-89C1-4B16-9019-90647AFC5F04}" type="pres">
      <dgm:prSet presAssocID="{897D476D-E46A-4650-BC2B-63B37DA8FE41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3CB56B01-63A4-49BE-836B-BD0D2D211F70}" type="pres">
      <dgm:prSet presAssocID="{897D476D-E46A-4650-BC2B-63B37DA8FE41}" presName="connTx" presStyleLbl="parChTrans1D3" presStyleIdx="0" presStyleCnt="4"/>
      <dgm:spPr/>
      <dgm:t>
        <a:bodyPr/>
        <a:lstStyle/>
        <a:p>
          <a:endParaRPr lang="en-US"/>
        </a:p>
      </dgm:t>
    </dgm:pt>
    <dgm:pt modelId="{87FFFC95-04CB-4C66-9720-CD7A106F783C}" type="pres">
      <dgm:prSet presAssocID="{EC1983B0-CF75-4F06-A772-7D4DC1D6CCAE}" presName="root2" presStyleCnt="0"/>
      <dgm:spPr/>
    </dgm:pt>
    <dgm:pt modelId="{7C0211BF-D75A-4538-B9F1-2A2B5EC82527}" type="pres">
      <dgm:prSet presAssocID="{EC1983B0-CF75-4F06-A772-7D4DC1D6CCA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1E1B69-AD6A-492C-BC2B-D26BA7E14F7B}" type="pres">
      <dgm:prSet presAssocID="{EC1983B0-CF75-4F06-A772-7D4DC1D6CCAE}" presName="level3hierChild" presStyleCnt="0"/>
      <dgm:spPr/>
    </dgm:pt>
    <dgm:pt modelId="{DC8E3203-722E-4374-950C-11257F933B3E}" type="pres">
      <dgm:prSet presAssocID="{B7DD4AFA-6FA0-49A2-9B57-5F6B2BB5DCA7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F8AF5A75-1C06-47C6-9211-662E7502D2AA}" type="pres">
      <dgm:prSet presAssocID="{B7DD4AFA-6FA0-49A2-9B57-5F6B2BB5DCA7}" presName="connTx" presStyleLbl="parChTrans1D4" presStyleIdx="0" presStyleCnt="2"/>
      <dgm:spPr/>
      <dgm:t>
        <a:bodyPr/>
        <a:lstStyle/>
        <a:p>
          <a:endParaRPr lang="en-US"/>
        </a:p>
      </dgm:t>
    </dgm:pt>
    <dgm:pt modelId="{171CA710-C270-41AD-A510-3C51A7A087FB}" type="pres">
      <dgm:prSet presAssocID="{D45B8575-D0D7-4CE2-A256-05F8B5C35A90}" presName="root2" presStyleCnt="0"/>
      <dgm:spPr/>
    </dgm:pt>
    <dgm:pt modelId="{275293DD-606A-4063-A626-84DE0BABB802}" type="pres">
      <dgm:prSet presAssocID="{D45B8575-D0D7-4CE2-A256-05F8B5C35A90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34EF24-8AFB-4B73-BB02-FE67053D0E8F}" type="pres">
      <dgm:prSet presAssocID="{D45B8575-D0D7-4CE2-A256-05F8B5C35A90}" presName="level3hierChild" presStyleCnt="0"/>
      <dgm:spPr/>
    </dgm:pt>
    <dgm:pt modelId="{642AFABD-90E4-4CCE-9A03-DB169D18BEB5}" type="pres">
      <dgm:prSet presAssocID="{C2DA900A-1B8D-424E-830E-8DAC91AB1124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D4A68804-3DB4-45A1-AE7E-04874DA27918}" type="pres">
      <dgm:prSet presAssocID="{C2DA900A-1B8D-424E-830E-8DAC91AB1124}" presName="connTx" presStyleLbl="parChTrans1D4" presStyleIdx="1" presStyleCnt="2"/>
      <dgm:spPr/>
      <dgm:t>
        <a:bodyPr/>
        <a:lstStyle/>
        <a:p>
          <a:endParaRPr lang="en-US"/>
        </a:p>
      </dgm:t>
    </dgm:pt>
    <dgm:pt modelId="{C17ED84B-B42A-443B-9DBC-EC033BED5E23}" type="pres">
      <dgm:prSet presAssocID="{6BE9A8DD-E06C-4C1A-951C-FD779609BA1E}" presName="root2" presStyleCnt="0"/>
      <dgm:spPr/>
    </dgm:pt>
    <dgm:pt modelId="{47C774FA-F1EC-4898-8F8B-F6C84E2DBA84}" type="pres">
      <dgm:prSet presAssocID="{6BE9A8DD-E06C-4C1A-951C-FD779609BA1E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AD061A-DFE4-490A-A46E-7DE5980B538B}" type="pres">
      <dgm:prSet presAssocID="{6BE9A8DD-E06C-4C1A-951C-FD779609BA1E}" presName="level3hierChild" presStyleCnt="0"/>
      <dgm:spPr/>
    </dgm:pt>
    <dgm:pt modelId="{D727A117-B115-4666-A65F-7970E6D4ACAE}" type="pres">
      <dgm:prSet presAssocID="{1A4784D7-7117-4965-A853-3C8B01C2EBD8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D289FEAD-F302-4F55-B1B2-3C30047EAC7C}" type="pres">
      <dgm:prSet presAssocID="{1A4784D7-7117-4965-A853-3C8B01C2EBD8}" presName="connTx" presStyleLbl="parChTrans1D3" presStyleIdx="1" presStyleCnt="4"/>
      <dgm:spPr/>
      <dgm:t>
        <a:bodyPr/>
        <a:lstStyle/>
        <a:p>
          <a:endParaRPr lang="en-US"/>
        </a:p>
      </dgm:t>
    </dgm:pt>
    <dgm:pt modelId="{1CE01563-E69E-4185-AFE0-BC099C352037}" type="pres">
      <dgm:prSet presAssocID="{42310A86-BFD2-40B1-BD24-8E03FFAF0112}" presName="root2" presStyleCnt="0"/>
      <dgm:spPr/>
    </dgm:pt>
    <dgm:pt modelId="{6205711A-72AE-4AC7-8160-AAE83C037B66}" type="pres">
      <dgm:prSet presAssocID="{42310A86-BFD2-40B1-BD24-8E03FFAF0112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F52665-EFD1-4A17-B1B3-119A79732633}" type="pres">
      <dgm:prSet presAssocID="{42310A86-BFD2-40B1-BD24-8E03FFAF0112}" presName="level3hierChild" presStyleCnt="0"/>
      <dgm:spPr/>
    </dgm:pt>
    <dgm:pt modelId="{BDC4FF47-E041-48F1-87B2-8CC629AEB065}" type="pres">
      <dgm:prSet presAssocID="{6D0769B9-D780-4E31-A7C6-3111382805A5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670ECBC7-E8EE-4722-A832-9DE6EB62C7B7}" type="pres">
      <dgm:prSet presAssocID="{6D0769B9-D780-4E31-A7C6-3111382805A5}" presName="connTx" presStyleLbl="parChTrans1D3" presStyleIdx="2" presStyleCnt="4"/>
      <dgm:spPr/>
      <dgm:t>
        <a:bodyPr/>
        <a:lstStyle/>
        <a:p>
          <a:endParaRPr lang="en-US"/>
        </a:p>
      </dgm:t>
    </dgm:pt>
    <dgm:pt modelId="{CFA405F1-1058-4051-B622-2D6788FF91DE}" type="pres">
      <dgm:prSet presAssocID="{AB478229-F6DA-4F9E-AFD8-E89101749406}" presName="root2" presStyleCnt="0"/>
      <dgm:spPr/>
    </dgm:pt>
    <dgm:pt modelId="{30BCF749-72F2-4D32-A48F-E42BB5D1AACD}" type="pres">
      <dgm:prSet presAssocID="{AB478229-F6DA-4F9E-AFD8-E89101749406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289E46-E577-4F4F-9A20-9F4088B051C5}" type="pres">
      <dgm:prSet presAssocID="{AB478229-F6DA-4F9E-AFD8-E89101749406}" presName="level3hierChild" presStyleCnt="0"/>
      <dgm:spPr/>
    </dgm:pt>
    <dgm:pt modelId="{E37C1E02-9D81-496B-A225-C548AD297D66}" type="pres">
      <dgm:prSet presAssocID="{0B82B7ED-0570-4423-8CC6-3CBEB5D366C7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5E13EEF6-0A96-413D-AF67-47B026E24C68}" type="pres">
      <dgm:prSet presAssocID="{0B82B7ED-0570-4423-8CC6-3CBEB5D366C7}" presName="connTx" presStyleLbl="parChTrans1D2" presStyleIdx="3" presStyleCnt="4"/>
      <dgm:spPr/>
      <dgm:t>
        <a:bodyPr/>
        <a:lstStyle/>
        <a:p>
          <a:endParaRPr lang="en-US"/>
        </a:p>
      </dgm:t>
    </dgm:pt>
    <dgm:pt modelId="{EB361160-ED8F-4279-A4BE-A91BC542EB11}" type="pres">
      <dgm:prSet presAssocID="{DF50CA92-3486-4ECD-B47A-A9BA2E002E08}" presName="root2" presStyleCnt="0"/>
      <dgm:spPr/>
    </dgm:pt>
    <dgm:pt modelId="{ED6E472C-FE94-4B8A-BF7C-6F467461EEBE}" type="pres">
      <dgm:prSet presAssocID="{DF50CA92-3486-4ECD-B47A-A9BA2E002E08}" presName="LevelTwoTextNode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0A5EC0-1DF4-4F37-8351-6648A631FA4E}" type="pres">
      <dgm:prSet presAssocID="{DF50CA92-3486-4ECD-B47A-A9BA2E002E08}" presName="level3hierChild" presStyleCnt="0"/>
      <dgm:spPr/>
    </dgm:pt>
    <dgm:pt modelId="{5E177B04-154E-4959-9B1E-BE6DF9B48D3A}" type="pres">
      <dgm:prSet presAssocID="{90874A21-DB20-407A-A78A-7A339A14C348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381D684-5FB5-4DA7-AF60-7A3A01F07FE9}" type="pres">
      <dgm:prSet presAssocID="{90874A21-DB20-407A-A78A-7A339A14C34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4D42ACF-517A-4905-AA58-2AB1A89646EE}" type="pres">
      <dgm:prSet presAssocID="{8F38813A-4DCD-4634-8BA0-7CC258290A22}" presName="root2" presStyleCnt="0"/>
      <dgm:spPr/>
    </dgm:pt>
    <dgm:pt modelId="{C496360A-E3F7-4B03-A6DE-DE7C51C02BE7}" type="pres">
      <dgm:prSet presAssocID="{8F38813A-4DCD-4634-8BA0-7CC258290A2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BB845D-B36C-42FD-95D4-8C93C7092E7F}" type="pres">
      <dgm:prSet presAssocID="{8F38813A-4DCD-4634-8BA0-7CC258290A22}" presName="level3hierChild" presStyleCnt="0"/>
      <dgm:spPr/>
    </dgm:pt>
  </dgm:ptLst>
  <dgm:cxnLst>
    <dgm:cxn modelId="{32BC52CA-3222-4EBC-AB20-3EFE6492FE53}" type="presOf" srcId="{2A634BD4-C8CB-4D17-B912-BFE09648AE2F}" destId="{EAD6CBF7-AE73-4B0A-A3F9-8F3B7B2334B7}" srcOrd="1" destOrd="0" presId="urn:microsoft.com/office/officeart/2005/8/layout/hierarchy2"/>
    <dgm:cxn modelId="{F561D2B8-FB4B-424A-A13C-61F640C049CA}" type="presOf" srcId="{34FE4A48-6258-4CDB-BFE1-354D33FA3379}" destId="{CB87DECF-4452-4B88-9C2B-A094F1AF24E9}" srcOrd="0" destOrd="0" presId="urn:microsoft.com/office/officeart/2005/8/layout/hierarchy2"/>
    <dgm:cxn modelId="{2B2DA1F7-7C6D-45DE-8812-225212D2FAA9}" type="presOf" srcId="{E51D1D4C-50C5-4634-B86E-E039025DAA0E}" destId="{20B31057-6604-4FD9-B675-7B0216F653A2}" srcOrd="1" destOrd="0" presId="urn:microsoft.com/office/officeart/2005/8/layout/hierarchy2"/>
    <dgm:cxn modelId="{4BCBCF8E-9811-4F1D-882C-90F5A59EB379}" type="presOf" srcId="{0B82B7ED-0570-4423-8CC6-3CBEB5D366C7}" destId="{5E13EEF6-0A96-413D-AF67-47B026E24C68}" srcOrd="1" destOrd="0" presId="urn:microsoft.com/office/officeart/2005/8/layout/hierarchy2"/>
    <dgm:cxn modelId="{68CF03A4-0D10-43DB-9FCC-2A85B9A669F3}" type="presOf" srcId="{E51D1D4C-50C5-4634-B86E-E039025DAA0E}" destId="{7EB1EF6C-7329-4680-A87C-ACA46EC61570}" srcOrd="0" destOrd="0" presId="urn:microsoft.com/office/officeart/2005/8/layout/hierarchy2"/>
    <dgm:cxn modelId="{9AE4C4D9-1748-4E83-9E81-C463546941CE}" type="presOf" srcId="{BBD4521E-E10D-4FA0-BF5E-F674DE8EC559}" destId="{5B16DF4F-567E-4C17-8A3F-7AB303C75964}" srcOrd="0" destOrd="0" presId="urn:microsoft.com/office/officeart/2005/8/layout/hierarchy2"/>
    <dgm:cxn modelId="{02DD03BA-6E30-404E-BCC3-3F7A055F5277}" type="presOf" srcId="{897D476D-E46A-4650-BC2B-63B37DA8FE41}" destId="{DF0DFE4D-89C1-4B16-9019-90647AFC5F04}" srcOrd="0" destOrd="0" presId="urn:microsoft.com/office/officeart/2005/8/layout/hierarchy2"/>
    <dgm:cxn modelId="{A9615077-5379-4772-9279-1FF7C6F59B9F}" type="presOf" srcId="{C2DA900A-1B8D-424E-830E-8DAC91AB1124}" destId="{D4A68804-3DB4-45A1-AE7E-04874DA27918}" srcOrd="1" destOrd="0" presId="urn:microsoft.com/office/officeart/2005/8/layout/hierarchy2"/>
    <dgm:cxn modelId="{4A5B1018-AEA1-400E-A435-B9330D1C8B4C}" srcId="{BBD4521E-E10D-4FA0-BF5E-F674DE8EC559}" destId="{34FE4A48-6258-4CDB-BFE1-354D33FA3379}" srcOrd="0" destOrd="0" parTransId="{DBF1712A-E691-4DAF-B336-3DE91950FDE3}" sibTransId="{4A365634-64B4-4DCF-B62D-E52CF0F89B1A}"/>
    <dgm:cxn modelId="{0E851A3C-CA2B-45E2-9F01-A75147B3A593}" type="presOf" srcId="{D45B8575-D0D7-4CE2-A256-05F8B5C35A90}" destId="{275293DD-606A-4063-A626-84DE0BABB802}" srcOrd="0" destOrd="0" presId="urn:microsoft.com/office/officeart/2005/8/layout/hierarchy2"/>
    <dgm:cxn modelId="{26CC7E67-7464-4FE1-B28F-35D6DD54C19D}" type="presOf" srcId="{90874A21-DB20-407A-A78A-7A339A14C348}" destId="{5E177B04-154E-4959-9B1E-BE6DF9B48D3A}" srcOrd="0" destOrd="0" presId="urn:microsoft.com/office/officeart/2005/8/layout/hierarchy2"/>
    <dgm:cxn modelId="{A2FE134E-A3A7-4EF7-A326-A677BBA7E679}" srcId="{8A46B187-6B20-49A0-AB07-275C88190F0C}" destId="{EC1983B0-CF75-4F06-A772-7D4DC1D6CCAE}" srcOrd="0" destOrd="0" parTransId="{897D476D-E46A-4650-BC2B-63B37DA8FE41}" sibTransId="{68285E66-6D7C-44EF-9663-7CA38A3A6C90}"/>
    <dgm:cxn modelId="{61E4B756-5850-4C3B-805E-2136CC86C2DD}" type="presOf" srcId="{8F38813A-4DCD-4634-8BA0-7CC258290A22}" destId="{C496360A-E3F7-4B03-A6DE-DE7C51C02BE7}" srcOrd="0" destOrd="0" presId="urn:microsoft.com/office/officeart/2005/8/layout/hierarchy2"/>
    <dgm:cxn modelId="{176D687B-D6D0-4374-BFC3-1E83288011D9}" type="presOf" srcId="{1A4784D7-7117-4965-A853-3C8B01C2EBD8}" destId="{D727A117-B115-4666-A65F-7970E6D4ACAE}" srcOrd="0" destOrd="0" presId="urn:microsoft.com/office/officeart/2005/8/layout/hierarchy2"/>
    <dgm:cxn modelId="{32A9C597-302A-4EFB-8D80-23B9335D4F65}" srcId="{34FE4A48-6258-4CDB-BFE1-354D33FA3379}" destId="{DF50CA92-3486-4ECD-B47A-A9BA2E002E08}" srcOrd="3" destOrd="0" parTransId="{0B82B7ED-0570-4423-8CC6-3CBEB5D366C7}" sibTransId="{B85BAA7B-863D-4B5D-A8D4-BF6680DAA30E}"/>
    <dgm:cxn modelId="{00971CDC-130F-4A5E-8257-DCC73429AF2B}" srcId="{34FE4A48-6258-4CDB-BFE1-354D33FA3379}" destId="{E7FE237A-0566-485C-82AB-18F502597F52}" srcOrd="0" destOrd="0" parTransId="{F8C4D206-418C-4928-8F54-5ADD0CD5875C}" sibTransId="{E65B34A0-761A-4B77-B694-51D808A30008}"/>
    <dgm:cxn modelId="{0FDA9DBA-A7F1-4AC8-A4A9-3FB4BD59122C}" type="presOf" srcId="{897D476D-E46A-4650-BC2B-63B37DA8FE41}" destId="{3CB56B01-63A4-49BE-836B-BD0D2D211F70}" srcOrd="1" destOrd="0" presId="urn:microsoft.com/office/officeart/2005/8/layout/hierarchy2"/>
    <dgm:cxn modelId="{94B726C0-DE4C-4D14-ACE9-D19C4118808B}" type="presOf" srcId="{E7FE237A-0566-485C-82AB-18F502597F52}" destId="{093657D8-95CE-4F70-B887-B54DF971868E}" srcOrd="0" destOrd="0" presId="urn:microsoft.com/office/officeart/2005/8/layout/hierarchy2"/>
    <dgm:cxn modelId="{DB4769BC-A641-41B7-8B1F-0460D7A82413}" type="presOf" srcId="{DF50CA92-3486-4ECD-B47A-A9BA2E002E08}" destId="{ED6E472C-FE94-4B8A-BF7C-6F467461EEBE}" srcOrd="0" destOrd="0" presId="urn:microsoft.com/office/officeart/2005/8/layout/hierarchy2"/>
    <dgm:cxn modelId="{1D061243-4B3C-4C20-9594-5BE15D1EDB9B}" type="presOf" srcId="{C2DA900A-1B8D-424E-830E-8DAC91AB1124}" destId="{642AFABD-90E4-4CCE-9A03-DB169D18BEB5}" srcOrd="0" destOrd="0" presId="urn:microsoft.com/office/officeart/2005/8/layout/hierarchy2"/>
    <dgm:cxn modelId="{A29A4D5B-8E1D-4662-9753-60C4DE1BCABC}" srcId="{DF50CA92-3486-4ECD-B47A-A9BA2E002E08}" destId="{8F38813A-4DCD-4634-8BA0-7CC258290A22}" srcOrd="0" destOrd="0" parTransId="{90874A21-DB20-407A-A78A-7A339A14C348}" sibTransId="{1990563B-E65A-409A-BEC7-5DB5AAF59F89}"/>
    <dgm:cxn modelId="{83F3E188-B077-4F9B-951E-D1509040F3E3}" srcId="{EC1983B0-CF75-4F06-A772-7D4DC1D6CCAE}" destId="{6BE9A8DD-E06C-4C1A-951C-FD779609BA1E}" srcOrd="1" destOrd="0" parTransId="{C2DA900A-1B8D-424E-830E-8DAC91AB1124}" sibTransId="{B3A99EF2-DA9F-4AF3-952C-672D70AC0D50}"/>
    <dgm:cxn modelId="{F3305B43-67DA-4821-BFC1-E276AE8D85FF}" type="presOf" srcId="{2A634BD4-C8CB-4D17-B912-BFE09648AE2F}" destId="{C46F0249-742A-47FF-9ACD-9563CC929124}" srcOrd="0" destOrd="0" presId="urn:microsoft.com/office/officeart/2005/8/layout/hierarchy2"/>
    <dgm:cxn modelId="{777E7034-6889-45D6-BFE4-1FB40FC89B85}" type="presOf" srcId="{F8C4D206-418C-4928-8F54-5ADD0CD5875C}" destId="{364B4BE3-CD5E-4C03-ACE2-740AFFA3C166}" srcOrd="0" destOrd="0" presId="urn:microsoft.com/office/officeart/2005/8/layout/hierarchy2"/>
    <dgm:cxn modelId="{ED63DF37-D06B-4A50-ADD1-202F1B164672}" type="presOf" srcId="{AB478229-F6DA-4F9E-AFD8-E89101749406}" destId="{30BCF749-72F2-4D32-A48F-E42BB5D1AACD}" srcOrd="0" destOrd="0" presId="urn:microsoft.com/office/officeart/2005/8/layout/hierarchy2"/>
    <dgm:cxn modelId="{3A25D3D4-6C87-47D0-8BB3-F47669EFA27C}" type="presOf" srcId="{B7DD4AFA-6FA0-49A2-9B57-5F6B2BB5DCA7}" destId="{F8AF5A75-1C06-47C6-9211-662E7502D2AA}" srcOrd="1" destOrd="0" presId="urn:microsoft.com/office/officeart/2005/8/layout/hierarchy2"/>
    <dgm:cxn modelId="{932312E3-DD73-46BC-9A47-D3E86F46FDAB}" type="presOf" srcId="{B719FC20-04C9-4810-92FD-C1AE93A0D524}" destId="{18286714-CCFE-4ECD-B8FD-B143C9F82277}" srcOrd="0" destOrd="0" presId="urn:microsoft.com/office/officeart/2005/8/layout/hierarchy2"/>
    <dgm:cxn modelId="{29F7B90F-863D-498E-9EC3-CC3DCC0C6EAF}" type="presOf" srcId="{EC1983B0-CF75-4F06-A772-7D4DC1D6CCAE}" destId="{7C0211BF-D75A-4538-B9F1-2A2B5EC82527}" srcOrd="0" destOrd="0" presId="urn:microsoft.com/office/officeart/2005/8/layout/hierarchy2"/>
    <dgm:cxn modelId="{5698248D-410C-4401-8B6A-4524F86B1471}" type="presOf" srcId="{F8C4D206-418C-4928-8F54-5ADD0CD5875C}" destId="{47E1E3B5-9188-411F-9D21-E14A0E35383F}" srcOrd="1" destOrd="0" presId="urn:microsoft.com/office/officeart/2005/8/layout/hierarchy2"/>
    <dgm:cxn modelId="{EE7F64C6-0B69-46C8-9BF5-D22166006281}" type="presOf" srcId="{0B82B7ED-0570-4423-8CC6-3CBEB5D366C7}" destId="{E37C1E02-9D81-496B-A225-C548AD297D66}" srcOrd="0" destOrd="0" presId="urn:microsoft.com/office/officeart/2005/8/layout/hierarchy2"/>
    <dgm:cxn modelId="{524DD77F-54DD-4A7D-9824-031E9505599A}" srcId="{34FE4A48-6258-4CDB-BFE1-354D33FA3379}" destId="{8A46B187-6B20-49A0-AB07-275C88190F0C}" srcOrd="2" destOrd="0" parTransId="{2A634BD4-C8CB-4D17-B912-BFE09648AE2F}" sibTransId="{56F7BD06-5508-4D3B-94BC-1E9024A0B4D4}"/>
    <dgm:cxn modelId="{9EC09568-588F-46AF-AFC0-9F7484C519B5}" type="presOf" srcId="{1A4784D7-7117-4965-A853-3C8B01C2EBD8}" destId="{D289FEAD-F302-4F55-B1B2-3C30047EAC7C}" srcOrd="1" destOrd="0" presId="urn:microsoft.com/office/officeart/2005/8/layout/hierarchy2"/>
    <dgm:cxn modelId="{BA94338D-BA59-4843-87C1-13F9394B41C9}" type="presOf" srcId="{42310A86-BFD2-40B1-BD24-8E03FFAF0112}" destId="{6205711A-72AE-4AC7-8160-AAE83C037B66}" srcOrd="0" destOrd="0" presId="urn:microsoft.com/office/officeart/2005/8/layout/hierarchy2"/>
    <dgm:cxn modelId="{32849250-1441-4421-B5D1-DF4B6E2E3E30}" srcId="{34FE4A48-6258-4CDB-BFE1-354D33FA3379}" destId="{B719FC20-04C9-4810-92FD-C1AE93A0D524}" srcOrd="1" destOrd="0" parTransId="{E51D1D4C-50C5-4634-B86E-E039025DAA0E}" sibTransId="{57586552-9AF6-46CF-9B11-A42069F71933}"/>
    <dgm:cxn modelId="{90E5C8BD-777D-4B00-8DF9-2D6E041AFA82}" type="presOf" srcId="{6D0769B9-D780-4E31-A7C6-3111382805A5}" destId="{BDC4FF47-E041-48F1-87B2-8CC629AEB065}" srcOrd="0" destOrd="0" presId="urn:microsoft.com/office/officeart/2005/8/layout/hierarchy2"/>
    <dgm:cxn modelId="{38352B80-CFD0-4751-B243-0C7390BCE2EE}" type="presOf" srcId="{6D0769B9-D780-4E31-A7C6-3111382805A5}" destId="{670ECBC7-E8EE-4722-A832-9DE6EB62C7B7}" srcOrd="1" destOrd="0" presId="urn:microsoft.com/office/officeart/2005/8/layout/hierarchy2"/>
    <dgm:cxn modelId="{F3FF7A7A-6D25-4633-8EF4-1418DABCDF04}" srcId="{8A46B187-6B20-49A0-AB07-275C88190F0C}" destId="{42310A86-BFD2-40B1-BD24-8E03FFAF0112}" srcOrd="1" destOrd="0" parTransId="{1A4784D7-7117-4965-A853-3C8B01C2EBD8}" sibTransId="{45BAFB5F-9E4E-48A2-9220-431E2490FB15}"/>
    <dgm:cxn modelId="{F1D61ED9-1C22-4524-94C4-363B27CCBDAB}" srcId="{EC1983B0-CF75-4F06-A772-7D4DC1D6CCAE}" destId="{D45B8575-D0D7-4CE2-A256-05F8B5C35A90}" srcOrd="0" destOrd="0" parTransId="{B7DD4AFA-6FA0-49A2-9B57-5F6B2BB5DCA7}" sibTransId="{CF57DBA3-0464-4111-8C0E-415FDA64BFAD}"/>
    <dgm:cxn modelId="{5B6DD711-002B-4E35-879F-98204B3C87BF}" type="presOf" srcId="{B7DD4AFA-6FA0-49A2-9B57-5F6B2BB5DCA7}" destId="{DC8E3203-722E-4374-950C-11257F933B3E}" srcOrd="0" destOrd="0" presId="urn:microsoft.com/office/officeart/2005/8/layout/hierarchy2"/>
    <dgm:cxn modelId="{D5177808-19DB-4149-8DCF-2E778A9894AA}" type="presOf" srcId="{6BE9A8DD-E06C-4C1A-951C-FD779609BA1E}" destId="{47C774FA-F1EC-4898-8F8B-F6C84E2DBA84}" srcOrd="0" destOrd="0" presId="urn:microsoft.com/office/officeart/2005/8/layout/hierarchy2"/>
    <dgm:cxn modelId="{16A43A2E-D152-47C9-8E75-3DC7205882BD}" srcId="{8A46B187-6B20-49A0-AB07-275C88190F0C}" destId="{AB478229-F6DA-4F9E-AFD8-E89101749406}" srcOrd="2" destOrd="0" parTransId="{6D0769B9-D780-4E31-A7C6-3111382805A5}" sibTransId="{92E4DDD3-DE3A-429D-9C83-EAA69105E934}"/>
    <dgm:cxn modelId="{A8338B38-95D8-4374-8B04-B43DCE9D89E2}" type="presOf" srcId="{90874A21-DB20-407A-A78A-7A339A14C348}" destId="{F381D684-5FB5-4DA7-AF60-7A3A01F07FE9}" srcOrd="1" destOrd="0" presId="urn:microsoft.com/office/officeart/2005/8/layout/hierarchy2"/>
    <dgm:cxn modelId="{DC3891FD-972C-414E-987B-1F36A0E60EDA}" type="presOf" srcId="{8A46B187-6B20-49A0-AB07-275C88190F0C}" destId="{2E681DD9-E170-4170-B8B6-0678AB01500C}" srcOrd="0" destOrd="0" presId="urn:microsoft.com/office/officeart/2005/8/layout/hierarchy2"/>
    <dgm:cxn modelId="{B949A84D-C435-4FF0-9501-6AA57C8DD7F9}" type="presParOf" srcId="{5B16DF4F-567E-4C17-8A3F-7AB303C75964}" destId="{93014768-F270-4216-86CA-1144A12790A4}" srcOrd="0" destOrd="0" presId="urn:microsoft.com/office/officeart/2005/8/layout/hierarchy2"/>
    <dgm:cxn modelId="{D3A0A7C7-B11F-406B-BBA8-37573B3B6DD8}" type="presParOf" srcId="{93014768-F270-4216-86CA-1144A12790A4}" destId="{CB87DECF-4452-4B88-9C2B-A094F1AF24E9}" srcOrd="0" destOrd="0" presId="urn:microsoft.com/office/officeart/2005/8/layout/hierarchy2"/>
    <dgm:cxn modelId="{8CC258D7-000C-475F-AF3D-956FC674CC19}" type="presParOf" srcId="{93014768-F270-4216-86CA-1144A12790A4}" destId="{0DCE4251-E974-4EA5-BFB9-896AC5A6F3AC}" srcOrd="1" destOrd="0" presId="urn:microsoft.com/office/officeart/2005/8/layout/hierarchy2"/>
    <dgm:cxn modelId="{81D258DF-91AE-4F53-B692-3E31187F3A3D}" type="presParOf" srcId="{0DCE4251-E974-4EA5-BFB9-896AC5A6F3AC}" destId="{364B4BE3-CD5E-4C03-ACE2-740AFFA3C166}" srcOrd="0" destOrd="0" presId="urn:microsoft.com/office/officeart/2005/8/layout/hierarchy2"/>
    <dgm:cxn modelId="{3BFC8A12-62D4-4CAC-876C-BDD21173C90D}" type="presParOf" srcId="{364B4BE3-CD5E-4C03-ACE2-740AFFA3C166}" destId="{47E1E3B5-9188-411F-9D21-E14A0E35383F}" srcOrd="0" destOrd="0" presId="urn:microsoft.com/office/officeart/2005/8/layout/hierarchy2"/>
    <dgm:cxn modelId="{20512708-43BC-46A6-93E1-5582F8B4CD84}" type="presParOf" srcId="{0DCE4251-E974-4EA5-BFB9-896AC5A6F3AC}" destId="{57B59358-5182-4298-9B0C-311E2453F22C}" srcOrd="1" destOrd="0" presId="urn:microsoft.com/office/officeart/2005/8/layout/hierarchy2"/>
    <dgm:cxn modelId="{2F32AA28-EC9E-4EC9-9CE3-19F072B5B676}" type="presParOf" srcId="{57B59358-5182-4298-9B0C-311E2453F22C}" destId="{093657D8-95CE-4F70-B887-B54DF971868E}" srcOrd="0" destOrd="0" presId="urn:microsoft.com/office/officeart/2005/8/layout/hierarchy2"/>
    <dgm:cxn modelId="{0DFC26BD-793A-4AA3-8268-7D1788107D5E}" type="presParOf" srcId="{57B59358-5182-4298-9B0C-311E2453F22C}" destId="{52895578-1E77-4D52-8E37-B75EDC05BA09}" srcOrd="1" destOrd="0" presId="urn:microsoft.com/office/officeart/2005/8/layout/hierarchy2"/>
    <dgm:cxn modelId="{94CBB162-60C9-4CF9-807B-F9A850E2B106}" type="presParOf" srcId="{0DCE4251-E974-4EA5-BFB9-896AC5A6F3AC}" destId="{7EB1EF6C-7329-4680-A87C-ACA46EC61570}" srcOrd="2" destOrd="0" presId="urn:microsoft.com/office/officeart/2005/8/layout/hierarchy2"/>
    <dgm:cxn modelId="{72623920-A96C-4B93-9647-C2BDA3470DC0}" type="presParOf" srcId="{7EB1EF6C-7329-4680-A87C-ACA46EC61570}" destId="{20B31057-6604-4FD9-B675-7B0216F653A2}" srcOrd="0" destOrd="0" presId="urn:microsoft.com/office/officeart/2005/8/layout/hierarchy2"/>
    <dgm:cxn modelId="{96850ADA-4EF4-4485-82F8-2342138A8210}" type="presParOf" srcId="{0DCE4251-E974-4EA5-BFB9-896AC5A6F3AC}" destId="{204F1207-5BB9-4AF1-91DB-EC87FC103928}" srcOrd="3" destOrd="0" presId="urn:microsoft.com/office/officeart/2005/8/layout/hierarchy2"/>
    <dgm:cxn modelId="{C6A55DAA-FEB7-451D-AECC-264DEFED9CFE}" type="presParOf" srcId="{204F1207-5BB9-4AF1-91DB-EC87FC103928}" destId="{18286714-CCFE-4ECD-B8FD-B143C9F82277}" srcOrd="0" destOrd="0" presId="urn:microsoft.com/office/officeart/2005/8/layout/hierarchy2"/>
    <dgm:cxn modelId="{8730C4EE-B8BE-4820-9532-ED0310080DEE}" type="presParOf" srcId="{204F1207-5BB9-4AF1-91DB-EC87FC103928}" destId="{9740DF23-3DDD-41E9-A83A-8D85A619D6A8}" srcOrd="1" destOrd="0" presId="urn:microsoft.com/office/officeart/2005/8/layout/hierarchy2"/>
    <dgm:cxn modelId="{655BB947-DFA6-4ED1-869B-AC6474216025}" type="presParOf" srcId="{0DCE4251-E974-4EA5-BFB9-896AC5A6F3AC}" destId="{C46F0249-742A-47FF-9ACD-9563CC929124}" srcOrd="4" destOrd="0" presId="urn:microsoft.com/office/officeart/2005/8/layout/hierarchy2"/>
    <dgm:cxn modelId="{92D5D98A-C48A-4ECB-B9A1-F3F64F49829D}" type="presParOf" srcId="{C46F0249-742A-47FF-9ACD-9563CC929124}" destId="{EAD6CBF7-AE73-4B0A-A3F9-8F3B7B2334B7}" srcOrd="0" destOrd="0" presId="urn:microsoft.com/office/officeart/2005/8/layout/hierarchy2"/>
    <dgm:cxn modelId="{C173BF13-EFE6-45D4-96A9-458BBB2A6182}" type="presParOf" srcId="{0DCE4251-E974-4EA5-BFB9-896AC5A6F3AC}" destId="{72895FC6-688B-45C1-9928-6A3FD287C74E}" srcOrd="5" destOrd="0" presId="urn:microsoft.com/office/officeart/2005/8/layout/hierarchy2"/>
    <dgm:cxn modelId="{3A716963-0345-4F37-9768-B431C23FC53B}" type="presParOf" srcId="{72895FC6-688B-45C1-9928-6A3FD287C74E}" destId="{2E681DD9-E170-4170-B8B6-0678AB01500C}" srcOrd="0" destOrd="0" presId="urn:microsoft.com/office/officeart/2005/8/layout/hierarchy2"/>
    <dgm:cxn modelId="{561C9BFD-9ECA-457A-9544-DC093A0ABFD9}" type="presParOf" srcId="{72895FC6-688B-45C1-9928-6A3FD287C74E}" destId="{B1B02DD3-2BF6-40D9-BD96-5947CAE362FF}" srcOrd="1" destOrd="0" presId="urn:microsoft.com/office/officeart/2005/8/layout/hierarchy2"/>
    <dgm:cxn modelId="{5C0B5A43-7C3C-4B61-8A85-1B3008C78A3F}" type="presParOf" srcId="{B1B02DD3-2BF6-40D9-BD96-5947CAE362FF}" destId="{DF0DFE4D-89C1-4B16-9019-90647AFC5F04}" srcOrd="0" destOrd="0" presId="urn:microsoft.com/office/officeart/2005/8/layout/hierarchy2"/>
    <dgm:cxn modelId="{BCEF6A1B-7034-459B-9355-7CD3A5504CE1}" type="presParOf" srcId="{DF0DFE4D-89C1-4B16-9019-90647AFC5F04}" destId="{3CB56B01-63A4-49BE-836B-BD0D2D211F70}" srcOrd="0" destOrd="0" presId="urn:microsoft.com/office/officeart/2005/8/layout/hierarchy2"/>
    <dgm:cxn modelId="{97C7B092-9D6B-4779-BE25-4CA814F57AED}" type="presParOf" srcId="{B1B02DD3-2BF6-40D9-BD96-5947CAE362FF}" destId="{87FFFC95-04CB-4C66-9720-CD7A106F783C}" srcOrd="1" destOrd="0" presId="urn:microsoft.com/office/officeart/2005/8/layout/hierarchy2"/>
    <dgm:cxn modelId="{82DDCB2F-C3CD-4BF2-9842-5B54BF0243B2}" type="presParOf" srcId="{87FFFC95-04CB-4C66-9720-CD7A106F783C}" destId="{7C0211BF-D75A-4538-B9F1-2A2B5EC82527}" srcOrd="0" destOrd="0" presId="urn:microsoft.com/office/officeart/2005/8/layout/hierarchy2"/>
    <dgm:cxn modelId="{580271DC-09F6-4A51-8A88-0FF43A7808AB}" type="presParOf" srcId="{87FFFC95-04CB-4C66-9720-CD7A106F783C}" destId="{EA1E1B69-AD6A-492C-BC2B-D26BA7E14F7B}" srcOrd="1" destOrd="0" presId="urn:microsoft.com/office/officeart/2005/8/layout/hierarchy2"/>
    <dgm:cxn modelId="{7BF19FFA-A3F8-4D08-A953-C6E4C6148CC2}" type="presParOf" srcId="{EA1E1B69-AD6A-492C-BC2B-D26BA7E14F7B}" destId="{DC8E3203-722E-4374-950C-11257F933B3E}" srcOrd="0" destOrd="0" presId="urn:microsoft.com/office/officeart/2005/8/layout/hierarchy2"/>
    <dgm:cxn modelId="{4588B5E2-A7F4-4026-A92A-D3230F7084D5}" type="presParOf" srcId="{DC8E3203-722E-4374-950C-11257F933B3E}" destId="{F8AF5A75-1C06-47C6-9211-662E7502D2AA}" srcOrd="0" destOrd="0" presId="urn:microsoft.com/office/officeart/2005/8/layout/hierarchy2"/>
    <dgm:cxn modelId="{38BC56FA-3005-4679-8F63-CBCDC0EC02CF}" type="presParOf" srcId="{EA1E1B69-AD6A-492C-BC2B-D26BA7E14F7B}" destId="{171CA710-C270-41AD-A510-3C51A7A087FB}" srcOrd="1" destOrd="0" presId="urn:microsoft.com/office/officeart/2005/8/layout/hierarchy2"/>
    <dgm:cxn modelId="{A6710EA0-C5EF-4D46-A5E8-C32087EF13B6}" type="presParOf" srcId="{171CA710-C270-41AD-A510-3C51A7A087FB}" destId="{275293DD-606A-4063-A626-84DE0BABB802}" srcOrd="0" destOrd="0" presId="urn:microsoft.com/office/officeart/2005/8/layout/hierarchy2"/>
    <dgm:cxn modelId="{CE31FAA4-4CDA-473B-B058-F8DABA71C565}" type="presParOf" srcId="{171CA710-C270-41AD-A510-3C51A7A087FB}" destId="{CB34EF24-8AFB-4B73-BB02-FE67053D0E8F}" srcOrd="1" destOrd="0" presId="urn:microsoft.com/office/officeart/2005/8/layout/hierarchy2"/>
    <dgm:cxn modelId="{2196BE08-6536-4933-8511-1588F68EF86B}" type="presParOf" srcId="{EA1E1B69-AD6A-492C-BC2B-D26BA7E14F7B}" destId="{642AFABD-90E4-4CCE-9A03-DB169D18BEB5}" srcOrd="2" destOrd="0" presId="urn:microsoft.com/office/officeart/2005/8/layout/hierarchy2"/>
    <dgm:cxn modelId="{E37BE79E-D992-427C-A3FF-B30FCFD9E896}" type="presParOf" srcId="{642AFABD-90E4-4CCE-9A03-DB169D18BEB5}" destId="{D4A68804-3DB4-45A1-AE7E-04874DA27918}" srcOrd="0" destOrd="0" presId="urn:microsoft.com/office/officeart/2005/8/layout/hierarchy2"/>
    <dgm:cxn modelId="{3DB38387-D0CE-4B60-BB4F-BCC09FEF3A5B}" type="presParOf" srcId="{EA1E1B69-AD6A-492C-BC2B-D26BA7E14F7B}" destId="{C17ED84B-B42A-443B-9DBC-EC033BED5E23}" srcOrd="3" destOrd="0" presId="urn:microsoft.com/office/officeart/2005/8/layout/hierarchy2"/>
    <dgm:cxn modelId="{C5860FE2-0A03-48A4-8BD3-D91A33BEF997}" type="presParOf" srcId="{C17ED84B-B42A-443B-9DBC-EC033BED5E23}" destId="{47C774FA-F1EC-4898-8F8B-F6C84E2DBA84}" srcOrd="0" destOrd="0" presId="urn:microsoft.com/office/officeart/2005/8/layout/hierarchy2"/>
    <dgm:cxn modelId="{CB438807-7FFE-409B-A510-C3ABDAB71ADA}" type="presParOf" srcId="{C17ED84B-B42A-443B-9DBC-EC033BED5E23}" destId="{DBAD061A-DFE4-490A-A46E-7DE5980B538B}" srcOrd="1" destOrd="0" presId="urn:microsoft.com/office/officeart/2005/8/layout/hierarchy2"/>
    <dgm:cxn modelId="{5B0BCF2B-9276-4CDB-8C29-BAEFF4FA591F}" type="presParOf" srcId="{B1B02DD3-2BF6-40D9-BD96-5947CAE362FF}" destId="{D727A117-B115-4666-A65F-7970E6D4ACAE}" srcOrd="2" destOrd="0" presId="urn:microsoft.com/office/officeart/2005/8/layout/hierarchy2"/>
    <dgm:cxn modelId="{88502B6E-FF4F-4159-9560-717C22A59A97}" type="presParOf" srcId="{D727A117-B115-4666-A65F-7970E6D4ACAE}" destId="{D289FEAD-F302-4F55-B1B2-3C30047EAC7C}" srcOrd="0" destOrd="0" presId="urn:microsoft.com/office/officeart/2005/8/layout/hierarchy2"/>
    <dgm:cxn modelId="{8B2F0457-F78F-459B-8C8A-07BD624928B7}" type="presParOf" srcId="{B1B02DD3-2BF6-40D9-BD96-5947CAE362FF}" destId="{1CE01563-E69E-4185-AFE0-BC099C352037}" srcOrd="3" destOrd="0" presId="urn:microsoft.com/office/officeart/2005/8/layout/hierarchy2"/>
    <dgm:cxn modelId="{5A7F25B5-E846-4F75-BC6E-582962A98DF6}" type="presParOf" srcId="{1CE01563-E69E-4185-AFE0-BC099C352037}" destId="{6205711A-72AE-4AC7-8160-AAE83C037B66}" srcOrd="0" destOrd="0" presId="urn:microsoft.com/office/officeart/2005/8/layout/hierarchy2"/>
    <dgm:cxn modelId="{4913F60F-D4FD-46D5-95D5-163DFCDBD66D}" type="presParOf" srcId="{1CE01563-E69E-4185-AFE0-BC099C352037}" destId="{67F52665-EFD1-4A17-B1B3-119A79732633}" srcOrd="1" destOrd="0" presId="urn:microsoft.com/office/officeart/2005/8/layout/hierarchy2"/>
    <dgm:cxn modelId="{9C4C205D-A088-49DB-AFF5-3AE6F7911073}" type="presParOf" srcId="{B1B02DD3-2BF6-40D9-BD96-5947CAE362FF}" destId="{BDC4FF47-E041-48F1-87B2-8CC629AEB065}" srcOrd="4" destOrd="0" presId="urn:microsoft.com/office/officeart/2005/8/layout/hierarchy2"/>
    <dgm:cxn modelId="{65CCE608-6EDA-4765-8E72-81473B78D69E}" type="presParOf" srcId="{BDC4FF47-E041-48F1-87B2-8CC629AEB065}" destId="{670ECBC7-E8EE-4722-A832-9DE6EB62C7B7}" srcOrd="0" destOrd="0" presId="urn:microsoft.com/office/officeart/2005/8/layout/hierarchy2"/>
    <dgm:cxn modelId="{38AC1FC4-D294-4FC9-B29F-E0B9EA79786D}" type="presParOf" srcId="{B1B02DD3-2BF6-40D9-BD96-5947CAE362FF}" destId="{CFA405F1-1058-4051-B622-2D6788FF91DE}" srcOrd="5" destOrd="0" presId="urn:microsoft.com/office/officeart/2005/8/layout/hierarchy2"/>
    <dgm:cxn modelId="{E98631DD-7A8E-4E48-9DD1-766D2EE55DF1}" type="presParOf" srcId="{CFA405F1-1058-4051-B622-2D6788FF91DE}" destId="{30BCF749-72F2-4D32-A48F-E42BB5D1AACD}" srcOrd="0" destOrd="0" presId="urn:microsoft.com/office/officeart/2005/8/layout/hierarchy2"/>
    <dgm:cxn modelId="{D8C5333C-8363-46DE-B754-4C148020DEAA}" type="presParOf" srcId="{CFA405F1-1058-4051-B622-2D6788FF91DE}" destId="{77289E46-E577-4F4F-9A20-9F4088B051C5}" srcOrd="1" destOrd="0" presId="urn:microsoft.com/office/officeart/2005/8/layout/hierarchy2"/>
    <dgm:cxn modelId="{A71007D9-1572-4617-809F-349EE211D2C1}" type="presParOf" srcId="{0DCE4251-E974-4EA5-BFB9-896AC5A6F3AC}" destId="{E37C1E02-9D81-496B-A225-C548AD297D66}" srcOrd="6" destOrd="0" presId="urn:microsoft.com/office/officeart/2005/8/layout/hierarchy2"/>
    <dgm:cxn modelId="{EE8B7CA8-E322-4A0F-92CE-C136C5E871AA}" type="presParOf" srcId="{E37C1E02-9D81-496B-A225-C548AD297D66}" destId="{5E13EEF6-0A96-413D-AF67-47B026E24C68}" srcOrd="0" destOrd="0" presId="urn:microsoft.com/office/officeart/2005/8/layout/hierarchy2"/>
    <dgm:cxn modelId="{A84E6251-E5E9-4C85-9174-06495F41FB0D}" type="presParOf" srcId="{0DCE4251-E974-4EA5-BFB9-896AC5A6F3AC}" destId="{EB361160-ED8F-4279-A4BE-A91BC542EB11}" srcOrd="7" destOrd="0" presId="urn:microsoft.com/office/officeart/2005/8/layout/hierarchy2"/>
    <dgm:cxn modelId="{9E98E63E-5307-44AB-83D7-1947CA8CA879}" type="presParOf" srcId="{EB361160-ED8F-4279-A4BE-A91BC542EB11}" destId="{ED6E472C-FE94-4B8A-BF7C-6F467461EEBE}" srcOrd="0" destOrd="0" presId="urn:microsoft.com/office/officeart/2005/8/layout/hierarchy2"/>
    <dgm:cxn modelId="{0EFE31E9-B05B-4F36-98E2-D6744CE4C5B1}" type="presParOf" srcId="{EB361160-ED8F-4279-A4BE-A91BC542EB11}" destId="{AD0A5EC0-1DF4-4F37-8351-6648A631FA4E}" srcOrd="1" destOrd="0" presId="urn:microsoft.com/office/officeart/2005/8/layout/hierarchy2"/>
    <dgm:cxn modelId="{0BCFAAE7-1450-4004-9715-CF4F431E072B}" type="presParOf" srcId="{AD0A5EC0-1DF4-4F37-8351-6648A631FA4E}" destId="{5E177B04-154E-4959-9B1E-BE6DF9B48D3A}" srcOrd="0" destOrd="0" presId="urn:microsoft.com/office/officeart/2005/8/layout/hierarchy2"/>
    <dgm:cxn modelId="{2706DDD5-9007-43A6-BF54-89D2B5052AD1}" type="presParOf" srcId="{5E177B04-154E-4959-9B1E-BE6DF9B48D3A}" destId="{F381D684-5FB5-4DA7-AF60-7A3A01F07FE9}" srcOrd="0" destOrd="0" presId="urn:microsoft.com/office/officeart/2005/8/layout/hierarchy2"/>
    <dgm:cxn modelId="{5806057E-52D9-48BD-BE8C-B95D718BA441}" type="presParOf" srcId="{AD0A5EC0-1DF4-4F37-8351-6648A631FA4E}" destId="{74D42ACF-517A-4905-AA58-2AB1A89646EE}" srcOrd="1" destOrd="0" presId="urn:microsoft.com/office/officeart/2005/8/layout/hierarchy2"/>
    <dgm:cxn modelId="{2F4458D5-E961-45B4-8F71-33B7FE461F49}" type="presParOf" srcId="{74D42ACF-517A-4905-AA58-2AB1A89646EE}" destId="{C496360A-E3F7-4B03-A6DE-DE7C51C02BE7}" srcOrd="0" destOrd="0" presId="urn:microsoft.com/office/officeart/2005/8/layout/hierarchy2"/>
    <dgm:cxn modelId="{1782D406-A93F-46C8-AD01-76076CD1C841}" type="presParOf" srcId="{74D42ACF-517A-4905-AA58-2AB1A89646EE}" destId="{4FBB845D-B36C-42FD-95D4-8C93C7092E7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23-Feb-23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23-Feb-23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23-Feb-23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23-Feb-23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23-Feb-23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23-Feb-23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23-Feb-23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23-Feb-23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23-Feb-23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23-Feb-23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23-Feb-23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23-Feb-23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23-Feb-23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23-Feb-23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517232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278679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5278679"/>
            <a:ext cx="1875580" cy="10406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29956EE-7525-D378-5D74-5AE958B0E940}"/>
              </a:ext>
            </a:extLst>
          </p:cNvPr>
          <p:cNvSpPr txBox="1"/>
          <p:nvPr/>
        </p:nvSpPr>
        <p:spPr>
          <a:xfrm>
            <a:off x="1007604" y="2076210"/>
            <a:ext cx="72728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 smtClean="0">
                <a:latin typeface="+mj-lt"/>
              </a:rPr>
              <a:t>ИЗРАДА ПЛАНА РЕОРГАНИЗЦИЈЕ И НАДЗОР НАД ЊЕГОВИМ СПРОВОЂЕЊЕМ </a:t>
            </a:r>
            <a:endParaRPr lang="sr-Cyrl-RS" sz="4000" b="1" dirty="0">
              <a:latin typeface="+mj-lt"/>
            </a:endParaRPr>
          </a:p>
          <a:p>
            <a:pPr algn="ctr"/>
            <a:endParaRPr lang="sr-Cyrl-RS" b="1" dirty="0"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E6B33E2E-C9BD-94FA-EE96-B0864E197F28}"/>
              </a:ext>
            </a:extLst>
          </p:cNvPr>
          <p:cNvCxnSpPr>
            <a:cxnSpLocks/>
          </p:cNvCxnSpPr>
          <p:nvPr/>
        </p:nvCxnSpPr>
        <p:spPr>
          <a:xfrm>
            <a:off x="1259632" y="2742251"/>
            <a:ext cx="68407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F81F869-DC0A-4CFB-555D-F2A23D079026}"/>
              </a:ext>
            </a:extLst>
          </p:cNvPr>
          <p:cNvSpPr txBox="1"/>
          <p:nvPr/>
        </p:nvSpPr>
        <p:spPr>
          <a:xfrm>
            <a:off x="3383868" y="471739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i="1" dirty="0">
                <a:latin typeface="+mn-lt"/>
              </a:rPr>
              <a:t>др Драган Рађеновић</a:t>
            </a:r>
            <a:endParaRPr lang="en-US" i="1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1AE62CC5-1219-F32B-A856-B7B3F70A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sz="2000" dirty="0"/>
              <a:t>Ако </a:t>
            </a:r>
            <a:r>
              <a:rPr lang="ru-RU" sz="2000" dirty="0" smtClean="0"/>
              <a:t>већински власник стечајног дужника  процени  </a:t>
            </a:r>
            <a:r>
              <a:rPr lang="ru-RU" sz="2000" dirty="0"/>
              <a:t>да постоје стечајни разлози, најбоље решење је да </a:t>
            </a:r>
            <a:r>
              <a:rPr lang="ru-RU" sz="2000" dirty="0" smtClean="0"/>
              <a:t> </a:t>
            </a:r>
            <a:r>
              <a:rPr lang="ru-RU" sz="2000" dirty="0"/>
              <a:t>покрене иницијални стечај са УППР-ом док постоји </a:t>
            </a:r>
            <a:r>
              <a:rPr lang="ru-RU" sz="2000" dirty="0" smtClean="0"/>
              <a:t>његова </a:t>
            </a:r>
            <a:r>
              <a:rPr lang="ru-RU" sz="2000" dirty="0"/>
              <a:t>контрола пословања и имовине,  власничка и управљачка права. </a:t>
            </a:r>
          </a:p>
          <a:p>
            <a:r>
              <a:rPr lang="ru-RU" sz="2000" dirty="0" smtClean="0"/>
              <a:t>Измирењем свих обавеза </a:t>
            </a:r>
            <a:r>
              <a:rPr lang="ru-RU" sz="2000" dirty="0"/>
              <a:t>према плану </a:t>
            </a:r>
            <a:r>
              <a:rPr lang="ru-RU" sz="2000" dirty="0" smtClean="0"/>
              <a:t>могуће је  сачувати </a:t>
            </a:r>
            <a:r>
              <a:rPr lang="ru-RU" sz="2000" dirty="0"/>
              <a:t>део имовине, </a:t>
            </a:r>
            <a:r>
              <a:rPr lang="ru-RU" sz="2000" dirty="0" smtClean="0"/>
              <a:t>послове, радна места и  ревитализовати  капитал што је интерес власника са најмање 30% капиптала-овлашћени предлагач. </a:t>
            </a:r>
          </a:p>
          <a:p>
            <a:r>
              <a:rPr lang="ru-RU" sz="2000" dirty="0" smtClean="0"/>
              <a:t>Интереси  поверилаца су ако процене да ће планом обезбедити већи степен намирења у краћем року и уз мање трошкове.</a:t>
            </a:r>
            <a:endParaRPr lang="ru-RU" sz="2000" dirty="0"/>
          </a:p>
          <a:p>
            <a:r>
              <a:rPr lang="sr-Cyrl-RS" sz="2000" dirty="0" smtClean="0"/>
              <a:t>Интерес стечајног управника као подносиоца плана реорганизације је у вези са свим интересима поверилаца. Ако он није подносилац Плана у обавези је да сарађује са подносиоцем (чл.161)</a:t>
            </a:r>
            <a:endParaRPr lang="en-US" sz="20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C41DA67F-8429-193A-57EA-F7089F165B5A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ИНТЕРЕСИ ПОДНОСИОЦА ПЛАНА РЕОРГАНИЗАЦИЈЕ</a:t>
            </a:r>
          </a:p>
        </p:txBody>
      </p:sp>
    </p:spTree>
    <p:extLst>
      <p:ext uri="{BB962C8B-B14F-4D97-AF65-F5344CB8AC3E}">
        <p14:creationId xmlns:p14="http://schemas.microsoft.com/office/powerpoint/2010/main" val="297072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0FDAF48-8285-1158-4D49-D5918EBA5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algn="just"/>
            <a:r>
              <a:rPr lang="ru-RU" sz="2000" dirty="0"/>
              <a:t>Реално сагледавање  узрока проблема и могућности решавања,</a:t>
            </a:r>
          </a:p>
          <a:p>
            <a:pPr algn="just"/>
            <a:r>
              <a:rPr lang="ru-RU" sz="2000" dirty="0"/>
              <a:t>Детаљна анализа и разрада свих могућих мера да се криза превазиђе, регулишу и измире обавезе, настави пословање и сачува </a:t>
            </a:r>
            <a:r>
              <a:rPr lang="ru-RU" sz="2000" dirty="0" smtClean="0"/>
              <a:t>привредно друштво,</a:t>
            </a:r>
            <a:endParaRPr lang="ru-RU" sz="2000" dirty="0"/>
          </a:p>
          <a:p>
            <a:pPr algn="just"/>
            <a:r>
              <a:rPr lang="ru-RU" sz="2000" dirty="0"/>
              <a:t>Преговори са повериоцима и институцијама се врше  на бази конкретног стручног писаног акта, који се може разматрати, </a:t>
            </a:r>
            <a:r>
              <a:rPr lang="ru-RU" sz="2000" dirty="0" smtClean="0"/>
              <a:t>прилагођавати </a:t>
            </a:r>
            <a:r>
              <a:rPr lang="ru-RU" sz="2000" dirty="0"/>
              <a:t>и иновирати, </a:t>
            </a:r>
          </a:p>
          <a:p>
            <a:pPr algn="just"/>
            <a:r>
              <a:rPr lang="ru-RU" sz="2000" dirty="0"/>
              <a:t>Усвојени план обавезује све и има заштиту Суда. </a:t>
            </a:r>
          </a:p>
          <a:p>
            <a:pPr algn="just"/>
            <a:r>
              <a:rPr lang="ru-RU" sz="2000" dirty="0"/>
              <a:t>Преко унапред припремљеног плана реорганизације се пре отварања стечаја могу решити односи са повериоцима, односно сачувати пуна контрола над пословањем и капиталом. </a:t>
            </a:r>
          </a:p>
          <a:p>
            <a:pPr algn="just"/>
            <a:endParaRPr lang="ru-RU" sz="2000" dirty="0"/>
          </a:p>
          <a:p>
            <a:pPr algn="just"/>
            <a:endParaRPr lang="en-US" sz="20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44A8E20D-37DE-A144-C305-46A9F25C8D5A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КОРИСТИ ЗА ПОДНОСИОЦА ПЛАНА РЕОРГАНИЗАЦИЈЕ</a:t>
            </a:r>
          </a:p>
        </p:txBody>
      </p:sp>
    </p:spTree>
    <p:extLst>
      <p:ext uri="{BB962C8B-B14F-4D97-AF65-F5344CB8AC3E}">
        <p14:creationId xmlns:p14="http://schemas.microsoft.com/office/powerpoint/2010/main" val="110749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ИНТЕРЕСИ УЧЕСНИКА У РЕОРГАНИЗАЦИЈИ</a:t>
            </a:r>
            <a:endParaRPr lang="sr-Cyrl-RS" dirty="0"/>
          </a:p>
          <a:p>
            <a:pPr marL="0" indent="0">
              <a:buNone/>
            </a:pPr>
            <a:r>
              <a:rPr lang="sr-Cyrl-RS" sz="2000" dirty="0" smtClean="0"/>
              <a:t>Интереси поверилаца               Интереси дужника     Друштвено значајни </a:t>
            </a:r>
          </a:p>
          <a:p>
            <a:pPr marL="0" indent="0">
              <a:buNone/>
            </a:pPr>
            <a:r>
              <a:rPr lang="sr-Cyrl-RS" sz="2000" dirty="0"/>
              <a:t> </a:t>
            </a:r>
            <a:r>
              <a:rPr lang="sr-Cyrl-RS" sz="2000" dirty="0" smtClean="0"/>
              <a:t>                                                                                                 интереси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428463"/>
              </p:ext>
            </p:extLst>
          </p:nvPr>
        </p:nvGraphicFramePr>
        <p:xfrm>
          <a:off x="539552" y="2924944"/>
          <a:ext cx="2736304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2808312">
                <a:tc>
                  <a:txBody>
                    <a:bodyPr/>
                    <a:lstStyle/>
                    <a:p>
                      <a:endParaRPr lang="sr-Cyrl-R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Наплата потраживања у што</a:t>
                      </a:r>
                      <a:r>
                        <a:rPr lang="sr-Cyrl-RS" baseline="0" dirty="0" smtClean="0"/>
                        <a:t> већем износу и краћем року</a:t>
                      </a:r>
                      <a:endParaRPr lang="sr-Cyrl-R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Очување пословних односа и сарадње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Нове пословне</a:t>
                      </a:r>
                      <a:r>
                        <a:rPr lang="sr-Cyrl-RS" baseline="0" dirty="0" smtClean="0"/>
                        <a:t> могућности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615444"/>
              </p:ext>
            </p:extLst>
          </p:nvPr>
        </p:nvGraphicFramePr>
        <p:xfrm>
          <a:off x="3635896" y="2924944"/>
          <a:ext cx="244827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</a:tblGrid>
              <a:tr h="2736304">
                <a:tc>
                  <a:txBody>
                    <a:bodyPr/>
                    <a:lstStyle/>
                    <a:p>
                      <a:endParaRPr lang="sr-Cyrl-R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Задржавање дела власничких права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Ревитализација капитала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Шанса за остварење прихода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Сачувани</a:t>
                      </a:r>
                      <a:r>
                        <a:rPr lang="sr-Cyrl-RS" baseline="0" dirty="0" smtClean="0"/>
                        <a:t> ресурси и настављено </a:t>
                      </a:r>
                      <a:r>
                        <a:rPr lang="sr-Cyrl-RS" dirty="0" smtClean="0"/>
                        <a:t> пословање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Исплаћене</a:t>
                      </a:r>
                      <a:r>
                        <a:rPr lang="sr-Cyrl-RS" baseline="0" dirty="0" smtClean="0"/>
                        <a:t> обавезе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215399"/>
              </p:ext>
            </p:extLst>
          </p:nvPr>
        </p:nvGraphicFramePr>
        <p:xfrm>
          <a:off x="6394884" y="2955728"/>
          <a:ext cx="2471936" cy="2777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/>
              </a:tblGrid>
              <a:tr h="2777527">
                <a:tc>
                  <a:txBody>
                    <a:bodyPr/>
                    <a:lstStyle/>
                    <a:p>
                      <a:endParaRPr lang="sr-Cyrl-R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Очување радних места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Наплата јавних прихода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Стабилност система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Будуће запошљавање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Могућност</a:t>
                      </a:r>
                      <a:r>
                        <a:rPr lang="sr-Cyrl-RS" baseline="0" dirty="0" smtClean="0"/>
                        <a:t> улагања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48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D64BA71B-4396-6046-A6DF-1AC6EF1DD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Немојте сами радити план већ израду поверите специјализованим фирмама или провереним стручњацима за ову област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endParaRPr lang="ru-RU" sz="1800" dirty="0"/>
          </a:p>
          <a:p>
            <a:r>
              <a:rPr lang="ru-RU" sz="1800" b="1" dirty="0"/>
              <a:t>Разлози: </a:t>
            </a:r>
          </a:p>
          <a:p>
            <a:pPr lvl="1"/>
            <a:r>
              <a:rPr lang="ru-RU" sz="1050" dirty="0"/>
              <a:t>План реорганизације није обичан пословни план</a:t>
            </a:r>
          </a:p>
          <a:p>
            <a:pPr lvl="1"/>
            <a:r>
              <a:rPr lang="ru-RU" sz="1050" dirty="0"/>
              <a:t>План реорганизације није интерна анализа пословања и списак лепих жеља</a:t>
            </a:r>
          </a:p>
          <a:p>
            <a:pPr lvl="1"/>
            <a:r>
              <a:rPr lang="ru-RU" sz="1050" dirty="0"/>
              <a:t>Захтева мултидисциплинаран приступ, заступљени су и правни и економски аспекти </a:t>
            </a:r>
          </a:p>
          <a:p>
            <a:pPr lvl="1"/>
            <a:r>
              <a:rPr lang="ru-RU" sz="1050" dirty="0"/>
              <a:t>Потребна су знања и искуства из стечајног поступка и финансијске анализе</a:t>
            </a:r>
          </a:p>
          <a:p>
            <a:pPr lvl="1"/>
            <a:r>
              <a:rPr lang="ru-RU" sz="1050" dirty="0"/>
              <a:t>План треба да буде разумљив и формално прихватљив стечајном </a:t>
            </a:r>
            <a:r>
              <a:rPr lang="ru-RU" sz="1050" dirty="0" smtClean="0"/>
              <a:t>судији и повериоцима</a:t>
            </a:r>
            <a:endParaRPr lang="ru-RU" sz="1050" dirty="0"/>
          </a:p>
          <a:p>
            <a:pPr lvl="1"/>
            <a:r>
              <a:rPr lang="ru-RU" sz="1050" dirty="0"/>
              <a:t>Преговори са повериоцима су тешки и неизвесни, ваша улога може отежати подршку</a:t>
            </a:r>
          </a:p>
          <a:p>
            <a:pPr lvl="1"/>
            <a:r>
              <a:rPr lang="ru-RU" sz="1050" dirty="0"/>
              <a:t>Честа оптерећеност историјом пословања захтева неутралност у поступку</a:t>
            </a:r>
          </a:p>
          <a:p>
            <a:pPr marL="0" indent="0">
              <a:buNone/>
            </a:pPr>
            <a:r>
              <a:rPr lang="ru-RU" sz="1800" dirty="0"/>
              <a:t> </a:t>
            </a:r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b="1" dirty="0" smtClean="0"/>
              <a:t>Ваша улога је да: </a:t>
            </a:r>
          </a:p>
          <a:p>
            <a:pPr lvl="1"/>
            <a:r>
              <a:rPr lang="ru-RU" sz="1050" dirty="0" smtClean="0"/>
              <a:t>Направите </a:t>
            </a:r>
            <a:r>
              <a:rPr lang="ru-RU" sz="1050" dirty="0"/>
              <a:t>реалну процену могућности реализације плана.</a:t>
            </a:r>
          </a:p>
          <a:p>
            <a:pPr lvl="1"/>
            <a:r>
              <a:rPr lang="ru-RU" sz="1050" dirty="0"/>
              <a:t>Информишите повериоце.</a:t>
            </a:r>
          </a:p>
          <a:p>
            <a:pPr lvl="1"/>
            <a:r>
              <a:rPr lang="ru-RU" sz="1050" dirty="0"/>
              <a:t>Тражите мишљење разлучних и најбитнијих стечајних, посебно банака. </a:t>
            </a:r>
          </a:p>
          <a:p>
            <a:pPr lvl="1"/>
            <a:r>
              <a:rPr lang="ru-RU" sz="1050" dirty="0"/>
              <a:t>Добро анализирате изворе средстава за реализацију.</a:t>
            </a:r>
          </a:p>
          <a:p>
            <a:pPr lvl="1"/>
            <a:r>
              <a:rPr lang="ru-RU" sz="1050" dirty="0"/>
              <a:t>Пажљиво пројектујете потребна обртна средства за пословање  и изворе за условне обавезе (резервације).</a:t>
            </a:r>
          </a:p>
          <a:p>
            <a:pPr lvl="1"/>
            <a:r>
              <a:rPr lang="ru-RU" sz="1050" dirty="0"/>
              <a:t>Најважније (већинске по класама) повериоце  припремите на време за подршку плану.</a:t>
            </a:r>
          </a:p>
          <a:p>
            <a:pPr lvl="1"/>
            <a:r>
              <a:rPr lang="ru-RU" sz="1050" dirty="0"/>
              <a:t>Ускладите диманику прилива средстава са димамиком исплата обавеза.</a:t>
            </a:r>
          </a:p>
          <a:p>
            <a:pPr lvl="1"/>
            <a:r>
              <a:rPr lang="ru-RU" sz="1050" dirty="0"/>
              <a:t>У комуникацији будете реални, искрени и поштени.</a:t>
            </a:r>
          </a:p>
          <a:p>
            <a:endParaRPr lang="ru-RU" sz="1200" dirty="0"/>
          </a:p>
          <a:p>
            <a:endParaRPr lang="en-US" sz="12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8DA69529-30CB-2526-F703-5FF21B5C5B18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ПРАКТИЧНИ САВЕТИ ПОДНОСИОЦИМА ПЛАНОВА</a:t>
            </a:r>
          </a:p>
        </p:txBody>
      </p:sp>
    </p:spTree>
    <p:extLst>
      <p:ext uri="{BB962C8B-B14F-4D97-AF65-F5344CB8AC3E}">
        <p14:creationId xmlns:p14="http://schemas.microsoft.com/office/powerpoint/2010/main" val="49096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214258A3-3B72-9D6F-10D0-9F0496F01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Прописан у члану 156 Закона о стечају.</a:t>
            </a:r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r>
              <a:rPr lang="ru-RU" sz="1800" dirty="0"/>
              <a:t>Основне целине које треба пројектовати у плану реорганизације су:</a:t>
            </a:r>
          </a:p>
          <a:p>
            <a:pPr lvl="1"/>
            <a:r>
              <a:rPr lang="ru-RU" sz="1100" dirty="0"/>
              <a:t>Мере и средства за реализацију плана</a:t>
            </a:r>
          </a:p>
          <a:p>
            <a:pPr lvl="1"/>
            <a:r>
              <a:rPr lang="ru-RU" sz="1100" dirty="0"/>
              <a:t>Детаљна листа поверилаца са поделом на класе</a:t>
            </a:r>
          </a:p>
          <a:p>
            <a:pPr lvl="1"/>
            <a:r>
              <a:rPr lang="ru-RU" sz="1100" dirty="0"/>
              <a:t>Изворе средстава, имовину и висину средстава за измирење обавеза</a:t>
            </a:r>
          </a:p>
          <a:p>
            <a:pPr lvl="1"/>
            <a:r>
              <a:rPr lang="ru-RU" sz="1100" dirty="0"/>
              <a:t>Рокове за извршење </a:t>
            </a:r>
          </a:p>
          <a:p>
            <a:pPr lvl="1"/>
            <a:r>
              <a:rPr lang="ru-RU" sz="1100" dirty="0"/>
              <a:t>Посебне одредбе (поступак продаје имовине, органи управљања, надзор, извештаји)</a:t>
            </a:r>
          </a:p>
          <a:p>
            <a:pPr lvl="1"/>
            <a:r>
              <a:rPr lang="ru-RU" sz="1100" dirty="0" smtClean="0"/>
              <a:t> Финансијске и пословне  </a:t>
            </a:r>
            <a:r>
              <a:rPr lang="ru-RU" sz="1100" dirty="0"/>
              <a:t>пројекције </a:t>
            </a:r>
          </a:p>
          <a:p>
            <a:pPr marL="457200" lvl="1" indent="0">
              <a:buNone/>
            </a:pPr>
            <a:r>
              <a:rPr lang="ru-RU" sz="1100" dirty="0" smtClean="0"/>
              <a:t>_       </a:t>
            </a:r>
            <a:r>
              <a:rPr lang="ru-RU" sz="1100" dirty="0"/>
              <a:t> </a:t>
            </a:r>
            <a:r>
              <a:rPr lang="ru-RU" sz="1100" dirty="0" smtClean="0"/>
              <a:t>Остале целине према Закону. </a:t>
            </a:r>
            <a:endParaRPr lang="ru-RU" sz="1100" dirty="0"/>
          </a:p>
          <a:p>
            <a:r>
              <a:rPr lang="ru-RU" sz="1800" dirty="0"/>
              <a:t>Поред наведеног УППР треба да садржи:</a:t>
            </a:r>
          </a:p>
          <a:p>
            <a:pPr lvl="1"/>
            <a:r>
              <a:rPr lang="ru-RU" sz="1100" dirty="0"/>
              <a:t>Одредбу о накнадним потраживањима</a:t>
            </a:r>
          </a:p>
          <a:p>
            <a:pPr lvl="1"/>
            <a:r>
              <a:rPr lang="ru-RU" sz="1100" dirty="0"/>
              <a:t>Потписане изјаве већинских поверилаца</a:t>
            </a:r>
          </a:p>
          <a:p>
            <a:pPr lvl="1"/>
            <a:r>
              <a:rPr lang="ru-RU" sz="1100" dirty="0"/>
              <a:t>Изјаву стечајног дужника</a:t>
            </a:r>
          </a:p>
          <a:p>
            <a:pPr lvl="1"/>
            <a:r>
              <a:rPr lang="ru-RU" sz="1100" dirty="0"/>
              <a:t>Податке о поступку припреме плана</a:t>
            </a:r>
          </a:p>
          <a:p>
            <a:pPr lvl="1"/>
            <a:r>
              <a:rPr lang="ru-RU" sz="1100" dirty="0"/>
              <a:t>Ванредни извештај ревизора (стање пословних књига – 60 дана)</a:t>
            </a:r>
          </a:p>
          <a:p>
            <a:pPr lvl="1"/>
            <a:r>
              <a:rPr lang="ru-RU" sz="1100" dirty="0"/>
              <a:t>Изјаву ревизора или СУ о изводљивости</a:t>
            </a:r>
          </a:p>
          <a:p>
            <a:pPr lvl="1"/>
            <a:r>
              <a:rPr lang="ru-RU" sz="1100" dirty="0"/>
              <a:t>Извештај о очекиваним битним догадјајима у пословању (90 дана)</a:t>
            </a:r>
          </a:p>
          <a:p>
            <a:pPr marL="0" indent="0">
              <a:buNone/>
            </a:pPr>
            <a:r>
              <a:rPr lang="ru-RU" sz="1800" dirty="0"/>
              <a:t>Важно је пружити повериоцима јасан и аргументован доказ да је план бољи од банкротства.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0F1428C6-3DB3-633B-7BBB-90012AD729E7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ОСНОВНИ САДРЖАЈ ПЛАНА</a:t>
            </a:r>
          </a:p>
        </p:txBody>
      </p:sp>
    </p:spTree>
    <p:extLst>
      <p:ext uri="{BB962C8B-B14F-4D97-AF65-F5344CB8AC3E}">
        <p14:creationId xmlns:p14="http://schemas.microsoft.com/office/powerpoint/2010/main" val="153594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43E56760-5710-6AF6-64B8-7793F0A9A3F1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ПРИЛОЗИ УЗ ПЛАН РЕОРГАНИЗАЦИЈЕ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F3667287-3BFC-D569-0637-E4863C76E9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681" y="1772816"/>
            <a:ext cx="475263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83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D2CFA0C0-253F-0086-16D3-A50327A49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/>
              <a:t>Најважнији је да подносилац плана познаје узроке који су довели до проблема ликвидности и солвентности , да познаје делатност , тржиште , капацитете и могућности дужника за опоравак и измирење обавеза према условима из плана. </a:t>
            </a:r>
          </a:p>
          <a:p>
            <a:pPr marL="0" indent="0">
              <a:buNone/>
            </a:pPr>
            <a:r>
              <a:rPr lang="ru-RU" sz="1800" dirty="0"/>
              <a:t> </a:t>
            </a:r>
            <a:endParaRPr lang="ru-RU" sz="1800" dirty="0" smtClean="0"/>
          </a:p>
          <a:p>
            <a:r>
              <a:rPr lang="ru-RU" sz="1600" b="1" dirty="0" smtClean="0"/>
              <a:t>Остале оперативне информације – извори података за израду плана су:</a:t>
            </a:r>
          </a:p>
          <a:p>
            <a:pPr lvl="1"/>
            <a:r>
              <a:rPr lang="ru-RU" sz="1200" dirty="0" smtClean="0"/>
              <a:t>Последњи </a:t>
            </a:r>
            <a:r>
              <a:rPr lang="ru-RU" sz="1200" dirty="0"/>
              <a:t>биланс стања и биланс успеха</a:t>
            </a:r>
          </a:p>
          <a:p>
            <a:pPr lvl="1"/>
            <a:r>
              <a:rPr lang="ru-RU" sz="1200" dirty="0"/>
              <a:t>Напомене уз последње финансијске извештаје</a:t>
            </a:r>
          </a:p>
          <a:p>
            <a:pPr lvl="1"/>
            <a:r>
              <a:rPr lang="ru-RU" sz="1200" dirty="0"/>
              <a:t>Извештај о пословању за претходну годину (или други период ако има)</a:t>
            </a:r>
          </a:p>
          <a:p>
            <a:pPr lvl="1"/>
            <a:r>
              <a:rPr lang="ru-RU" sz="1200" dirty="0"/>
              <a:t>Преглед обавеза : закључни лист (последњи који има), или извод из главне књиге-аналитика комплетне пасиве, добављачи и   све врсте </a:t>
            </a:r>
            <a:r>
              <a:rPr lang="ru-RU" sz="1200" dirty="0" smtClean="0"/>
              <a:t>обавеза (УППР) . Коначну листу или податке из пријава потраживања (ПР)</a:t>
            </a:r>
            <a:endParaRPr lang="ru-RU" sz="1200" dirty="0"/>
          </a:p>
          <a:p>
            <a:pPr lvl="1"/>
            <a:r>
              <a:rPr lang="ru-RU" sz="1200" dirty="0"/>
              <a:t>Преглед потраживања (извештај или по контима)</a:t>
            </a:r>
          </a:p>
          <a:p>
            <a:pPr lvl="1"/>
            <a:r>
              <a:rPr lang="ru-RU" sz="1200" dirty="0"/>
              <a:t>Имовински биланс, односно последње пописне листе за основна средства (градјевински објекти, земљиште, опрема, са подацима о власништву, као и залихе и потраживања)</a:t>
            </a:r>
          </a:p>
          <a:p>
            <a:pPr lvl="1"/>
            <a:r>
              <a:rPr lang="ru-RU" sz="1200" dirty="0"/>
              <a:t>Преглед хипотека и терета уписаних у листама непокретности и регистрима</a:t>
            </a:r>
          </a:p>
          <a:p>
            <a:pPr lvl="1"/>
            <a:r>
              <a:rPr lang="ru-RU" sz="1200" dirty="0"/>
              <a:t>Преглед заложих права на покретним стварима (Уписани у АПР-у)</a:t>
            </a:r>
          </a:p>
          <a:p>
            <a:pPr lvl="1"/>
            <a:r>
              <a:rPr lang="ru-RU" sz="1200" dirty="0"/>
              <a:t>Пословни план (или стратегија за даље пословање, ако је израдјена)</a:t>
            </a:r>
          </a:p>
          <a:p>
            <a:pPr lvl="1"/>
            <a:r>
              <a:rPr lang="ru-RU" sz="1200" dirty="0"/>
              <a:t>Последњи ревизорски извештај (ако има)</a:t>
            </a:r>
          </a:p>
          <a:p>
            <a:pPr lvl="1"/>
            <a:r>
              <a:rPr lang="ru-RU" sz="1200" dirty="0"/>
              <a:t>Податке о запосленим (број радника, бруто плате)</a:t>
            </a:r>
          </a:p>
          <a:p>
            <a:pPr lvl="1"/>
            <a:r>
              <a:rPr lang="ru-RU" sz="1200" dirty="0"/>
              <a:t>Последњи извештај о пословању презентиран органима управљања.</a:t>
            </a:r>
          </a:p>
          <a:p>
            <a:pPr lvl="1"/>
            <a:r>
              <a:rPr lang="ru-RU" sz="1200" dirty="0"/>
              <a:t>Остали помоћни извештаји о пословању </a:t>
            </a:r>
          </a:p>
          <a:p>
            <a:endParaRPr lang="ru-RU" sz="1400" dirty="0"/>
          </a:p>
          <a:p>
            <a:endParaRPr lang="en-US" sz="14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FA664862-244F-555D-DCE8-AF0BF0DA2408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ОСНОВНЕ ИНФОРМАЦИЈЕ ЗА ИЗРАДУ </a:t>
            </a:r>
            <a:r>
              <a:rPr lang="ru-RU" sz="2800" dirty="0" smtClean="0"/>
              <a:t>ПЛАНА (УППР)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598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768FA15-0895-058B-4CF3-F38B83C76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sz="1200" dirty="0"/>
              <a:t>Финансијски извештаји за претходне три године (сет извештаја, обавезно са напоменама)</a:t>
            </a:r>
          </a:p>
          <a:p>
            <a:r>
              <a:rPr lang="ru-RU" sz="1200" dirty="0"/>
              <a:t>Ранији ревизорски извештаји. </a:t>
            </a:r>
          </a:p>
          <a:p>
            <a:r>
              <a:rPr lang="ru-RU" sz="1200" dirty="0"/>
              <a:t>Списак запослених са износима неисплаћених нето зарада и то  за сваког радника до износа минималне нето зараде  за претходних годину дана. (према времену проведеном на раду)</a:t>
            </a:r>
          </a:p>
          <a:p>
            <a:r>
              <a:rPr lang="ru-RU" sz="1200" dirty="0"/>
              <a:t>Списак запослених са износом неисплаћене нето зараде  преко износа минималне за сваког радника. (до нивоа обрачунате, укалкулисане зараде)</a:t>
            </a:r>
          </a:p>
          <a:p>
            <a:r>
              <a:rPr lang="ru-RU" sz="1200" dirty="0"/>
              <a:t>Обавезе према ПИОР-у  по основу обрачунатих неизмирених доприноса  за претходне две године до нивоа   минималних  зарада . </a:t>
            </a:r>
          </a:p>
          <a:p>
            <a:r>
              <a:rPr lang="ru-RU" sz="1200" dirty="0"/>
              <a:t>Неизмирене обавезе према Министарству за финансија -  Пореска управа (по врстама – контима, ПДВ, остали порези и доприноси без ПИОР-а)</a:t>
            </a:r>
          </a:p>
          <a:p>
            <a:r>
              <a:rPr lang="ru-RU" sz="1200" dirty="0"/>
              <a:t>Обавезе по основу осталих јавних прихода (таксе, доприоноси за земљиште, водни допринос,  порез на имовину, локални  јавни приходи). Посебно разврстати неизмирене обавезе у претходних три месеца и преко три месеца. </a:t>
            </a:r>
          </a:p>
          <a:p>
            <a:r>
              <a:rPr lang="ru-RU" sz="1200" dirty="0"/>
              <a:t>Преглед судских спорова са активном и пасивном легитимацијом.</a:t>
            </a:r>
          </a:p>
          <a:p>
            <a:r>
              <a:rPr lang="ru-RU" sz="1200" dirty="0"/>
              <a:t>Детаљан попис имовине према књиговодственој вредности (пожељна је и процена тржишне вредности на основу података о стању и условима на тржишту, или од овлашћеног проценитеља-ако има)</a:t>
            </a:r>
          </a:p>
          <a:p>
            <a:r>
              <a:rPr lang="ru-RU" sz="1200" dirty="0"/>
              <a:t>Списак акционара са подацима о власничкој структури</a:t>
            </a:r>
          </a:p>
          <a:p>
            <a:r>
              <a:rPr lang="ru-RU" sz="1200" dirty="0"/>
              <a:t>Спецификација блокаде рачуна (корисна, али није неопходна)</a:t>
            </a:r>
          </a:p>
          <a:p>
            <a:r>
              <a:rPr lang="ru-RU" sz="1200" dirty="0"/>
              <a:t>Извештај о узроцима који су довели до проблема у пословању, као и мерама које је руководство раније предузимало</a:t>
            </a:r>
          </a:p>
          <a:p>
            <a:r>
              <a:rPr lang="ru-RU" sz="1200" dirty="0"/>
              <a:t>Предлог руководства  -  могућности, мере за измиривање обавеза према повериоцима, као и предлози у вези даљег пословања.</a:t>
            </a:r>
          </a:p>
          <a:p>
            <a:r>
              <a:rPr lang="ru-RU" sz="1200" dirty="0"/>
              <a:t>Очекивани битни догађаји у наредних 90 дана.</a:t>
            </a:r>
          </a:p>
          <a:p>
            <a:endParaRPr lang="ru-RU" sz="1200" dirty="0"/>
          </a:p>
          <a:p>
            <a:endParaRPr lang="en-US" sz="12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B4D7D736-0FC5-D79B-500A-AF55B803D486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ДОПУНСКЕ ИНФОРМАЦИЈЕ ЗА ИЗРАДУ ПЛАНА</a:t>
            </a:r>
          </a:p>
        </p:txBody>
      </p:sp>
    </p:spTree>
    <p:extLst>
      <p:ext uri="{BB962C8B-B14F-4D97-AF65-F5344CB8AC3E}">
        <p14:creationId xmlns:p14="http://schemas.microsoft.com/office/powerpoint/2010/main" val="411683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700E7CD4-332C-6E53-1A69-479FEDAC7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ru-RU" sz="1200" b="1" dirty="0"/>
              <a:t>Прописане у члану 157 Закона о стечају:</a:t>
            </a:r>
          </a:p>
          <a:p>
            <a:endParaRPr lang="ru-RU" sz="1200" dirty="0"/>
          </a:p>
          <a:p>
            <a:r>
              <a:rPr lang="ru-RU" sz="1200" b="1" dirty="0"/>
              <a:t>предвиђање отплате у ратама</a:t>
            </a:r>
            <a:r>
              <a:rPr lang="ru-RU" sz="1200" dirty="0"/>
              <a:t>, измена рокова доспелости, каматних стопа или других услова зајма, кредита или другог потраживања или инструмента обезбеђења;</a:t>
            </a:r>
          </a:p>
          <a:p>
            <a:r>
              <a:rPr lang="ru-RU" sz="1200" dirty="0"/>
              <a:t>намирење потраживања;</a:t>
            </a:r>
          </a:p>
          <a:p>
            <a:r>
              <a:rPr lang="ru-RU" sz="1200" b="1" dirty="0"/>
              <a:t>уновчење имовине </a:t>
            </a:r>
            <a:r>
              <a:rPr lang="ru-RU" sz="1200" dirty="0"/>
              <a:t>са теретом или без њега или пренос такве имовине на име намирења потраживања;</a:t>
            </a:r>
          </a:p>
          <a:p>
            <a:r>
              <a:rPr lang="ru-RU" sz="1200" dirty="0"/>
              <a:t>затварање погона или промена делатности;</a:t>
            </a:r>
          </a:p>
          <a:p>
            <a:r>
              <a:rPr lang="ru-RU" sz="1200" dirty="0"/>
              <a:t>раскид или измена уговора;</a:t>
            </a:r>
          </a:p>
          <a:p>
            <a:r>
              <a:rPr lang="ru-RU" sz="1200" b="1" dirty="0"/>
              <a:t>отпуст дуга</a:t>
            </a:r>
            <a:r>
              <a:rPr lang="ru-RU" sz="1200" dirty="0"/>
              <a:t>;</a:t>
            </a:r>
          </a:p>
          <a:p>
            <a:r>
              <a:rPr lang="ru-RU" sz="1200" dirty="0"/>
              <a:t>извршење, измена или одрицање од заложног права;</a:t>
            </a:r>
          </a:p>
          <a:p>
            <a:r>
              <a:rPr lang="ru-RU" sz="1200" dirty="0"/>
              <a:t>давање у залог оптерећене или неоптерећене имовине;</a:t>
            </a:r>
          </a:p>
          <a:p>
            <a:r>
              <a:rPr lang="ru-RU" sz="1200" dirty="0"/>
              <a:t>претварање потраживања у капитал;</a:t>
            </a:r>
          </a:p>
          <a:p>
            <a:r>
              <a:rPr lang="ru-RU" sz="1200" dirty="0"/>
              <a:t>закључивање уговора о кредиту, односно зајму;</a:t>
            </a:r>
          </a:p>
          <a:p>
            <a:r>
              <a:rPr lang="ru-RU" sz="1200" dirty="0"/>
              <a:t>оспоравање и побијање потраживања која нису правно ваљана;</a:t>
            </a:r>
          </a:p>
          <a:p>
            <a:r>
              <a:rPr lang="ru-RU" sz="1200" dirty="0"/>
              <a:t>отпуштање запослених или ангажовање других лица;</a:t>
            </a:r>
          </a:p>
          <a:p>
            <a:r>
              <a:rPr lang="ru-RU" sz="1200" dirty="0"/>
              <a:t>уступање неоптерећене имовине на име намирења потраживања;</a:t>
            </a:r>
          </a:p>
          <a:p>
            <a:r>
              <a:rPr lang="ru-RU" sz="1200" dirty="0"/>
              <a:t>змене и допуне општих аката стечајног дужника и других докумената о оснивању или управљању;</a:t>
            </a:r>
          </a:p>
          <a:p>
            <a:r>
              <a:rPr lang="ru-RU" sz="1200" dirty="0"/>
              <a:t>статусне промене;</a:t>
            </a:r>
          </a:p>
          <a:p>
            <a:r>
              <a:rPr lang="ru-RU" sz="1200" dirty="0"/>
              <a:t>промене правне форме;</a:t>
            </a:r>
          </a:p>
          <a:p>
            <a:r>
              <a:rPr lang="ru-RU" sz="1200" dirty="0"/>
              <a:t>пренос дела или целокупне имовине на једног или више постојећих или новооснованих субјеката;</a:t>
            </a:r>
          </a:p>
          <a:p>
            <a:r>
              <a:rPr lang="ru-RU" sz="1200" dirty="0"/>
              <a:t>поништавање издатих или издавање нових хартија од вредности од стране стечајног дужника или било ког новоформираног субјекта;</a:t>
            </a:r>
          </a:p>
          <a:p>
            <a:r>
              <a:rPr lang="ru-RU" sz="1200" dirty="0"/>
              <a:t>друге мере од значаја за реализацију плана реорганизације.</a:t>
            </a:r>
          </a:p>
          <a:p>
            <a:endParaRPr lang="ru-RU" sz="1200" dirty="0"/>
          </a:p>
          <a:p>
            <a:endParaRPr lang="en-US" sz="12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C1824B53-DFCE-7CD6-6930-10235C083F55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МЕРЕ ЗА РЕАЛИЗАЦИЈУ ПЛАНА</a:t>
            </a:r>
          </a:p>
        </p:txBody>
      </p:sp>
    </p:spTree>
    <p:extLst>
      <p:ext uri="{BB962C8B-B14F-4D97-AF65-F5344CB8AC3E}">
        <p14:creationId xmlns:p14="http://schemas.microsoft.com/office/powerpoint/2010/main" val="330894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Могу се груписати као:</a:t>
            </a:r>
          </a:p>
          <a:p>
            <a:pPr lvl="1" algn="just"/>
            <a:r>
              <a:rPr lang="ru-RU" sz="2000" dirty="0" smtClean="0"/>
              <a:t>Мере за обезбеђење извора средстава (продаја имовине, наплата, итд),</a:t>
            </a:r>
          </a:p>
          <a:p>
            <a:pPr lvl="1" algn="just"/>
            <a:r>
              <a:rPr lang="ru-RU" sz="2000" dirty="0" smtClean="0"/>
              <a:t>Мере за редефинисање дужничко-поверилачких односа (отпуст дуга, конверзија дуга у капитал, итд),</a:t>
            </a:r>
          </a:p>
          <a:p>
            <a:pPr lvl="1" algn="just"/>
            <a:r>
              <a:rPr lang="ru-RU" sz="2000" dirty="0" smtClean="0"/>
              <a:t>Остале мере (организација, промена правне форме, итд).</a:t>
            </a:r>
          </a:p>
          <a:p>
            <a:pPr algn="just"/>
            <a:r>
              <a:rPr lang="ru-RU" sz="2000" dirty="0" smtClean="0"/>
              <a:t>Пожељно </a:t>
            </a:r>
            <a:r>
              <a:rPr lang="ru-RU" sz="2000" dirty="0"/>
              <a:t>је увек користити комбинацију </a:t>
            </a:r>
            <a:r>
              <a:rPr lang="ru-RU" sz="2000" dirty="0" smtClean="0"/>
              <a:t>више </a:t>
            </a:r>
            <a:r>
              <a:rPr lang="ru-RU" sz="2000" dirty="0"/>
              <a:t>мера за реализацију </a:t>
            </a:r>
            <a:r>
              <a:rPr lang="ru-RU" sz="2000" dirty="0" smtClean="0"/>
              <a:t>Плана</a:t>
            </a:r>
          </a:p>
          <a:p>
            <a:pPr algn="just"/>
            <a:r>
              <a:rPr lang="ru-RU" sz="2000" dirty="0"/>
              <a:t>Увек је потребно водити рачуна за које се циљеве предлаже дата мера, коме је намењена и на који начин се може максимално ефикасно искористити.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466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i="1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i="1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i="1" dirty="0">
                <a:cs typeface="Arial" panose="020B0604020202020204" pitchFamily="34" charset="0"/>
              </a:rPr>
              <a:t>“Прихватање доброг савета није ништа друго до повећање сопствене способности”. – </a:t>
            </a:r>
            <a:r>
              <a:rPr lang="ru-RU" dirty="0">
                <a:cs typeface="Arial" panose="020B0604020202020204" pitchFamily="34" charset="0"/>
              </a:rPr>
              <a:t>Гете</a:t>
            </a:r>
          </a:p>
          <a:p>
            <a:pPr marL="0" indent="0">
              <a:buNone/>
            </a:pPr>
            <a:endParaRPr lang="sr-Latn-R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4ED3D948-0F96-3E20-5FE5-41D860268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85655"/>
            <a:ext cx="8229600" cy="3940508"/>
          </a:xfrm>
        </p:spPr>
        <p:txBody>
          <a:bodyPr/>
          <a:lstStyle/>
          <a:p>
            <a:pPr algn="just"/>
            <a:r>
              <a:rPr lang="ru-RU" sz="1800" dirty="0"/>
              <a:t>У оквиру мера за реализацију плана  није довољно само набрајање мера које Закон прописује, већ и треба разрадити  сваку меру у складу са следећим општим принципима:</a:t>
            </a:r>
          </a:p>
          <a:p>
            <a:pPr algn="just"/>
            <a:endParaRPr lang="ru-RU" sz="1800" dirty="0"/>
          </a:p>
          <a:p>
            <a:pPr lvl="1" algn="just"/>
            <a:r>
              <a:rPr lang="ru-RU" sz="1600" dirty="0"/>
              <a:t>Одредити коме се поједина мера нуди, тј на кога се односи. Проценити повериоца, или групу повериоца.</a:t>
            </a:r>
          </a:p>
          <a:p>
            <a:pPr lvl="1" algn="just"/>
            <a:r>
              <a:rPr lang="ru-RU" sz="1600" dirty="0"/>
              <a:t>Извршити процену материјалног ефекта који ће се датом мером постићи.</a:t>
            </a:r>
          </a:p>
          <a:p>
            <a:pPr lvl="1" algn="just"/>
            <a:r>
              <a:rPr lang="ru-RU" sz="1600" dirty="0"/>
              <a:t>Навести нематријални ефекат, ако постоји, или се у овом моменту не може прецизирати шта значи за потраживање конкретног повериоца примена дате мере.</a:t>
            </a:r>
          </a:p>
          <a:p>
            <a:pPr lvl="1" algn="just"/>
            <a:r>
              <a:rPr lang="ru-RU" sz="1600" dirty="0"/>
              <a:t>Одредити рок у коме се мера спроводи или период у Плану када почиње примена мере. </a:t>
            </a:r>
          </a:p>
          <a:p>
            <a:pPr lvl="1" algn="just"/>
            <a:r>
              <a:rPr lang="ru-RU" sz="1600" dirty="0"/>
              <a:t> Поред наведених можете додати и друге специфичне мере ако су од интереса Вама и повериоцима.</a:t>
            </a:r>
          </a:p>
          <a:p>
            <a:pPr algn="just"/>
            <a:endParaRPr lang="en-US" sz="18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0B8703CF-099C-887A-9EB8-4397A7352D21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ПРЕПОРУКЕ КОД КРЕИРАЊА МЕРА ЗА РЕАЛИЗАЦИЈУ ПЛАНА</a:t>
            </a:r>
          </a:p>
        </p:txBody>
      </p:sp>
    </p:spTree>
    <p:extLst>
      <p:ext uri="{BB962C8B-B14F-4D97-AF65-F5344CB8AC3E}">
        <p14:creationId xmlns:p14="http://schemas.microsoft.com/office/powerpoint/2010/main" val="43254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E89D243-BDDC-398E-BBAD-F8648041C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Реализацијом мера за спровођење плана обезбедјују се и потребни извори.</a:t>
            </a:r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pPr marL="0" indent="0">
              <a:buNone/>
            </a:pPr>
            <a:r>
              <a:rPr lang="ru-RU" sz="1800" b="1" dirty="0"/>
              <a:t>На основу искуства из праксе најважнији извори су:</a:t>
            </a:r>
          </a:p>
          <a:p>
            <a:r>
              <a:rPr lang="ru-RU" sz="1800" dirty="0"/>
              <a:t> Пројектована нето добит из пословања </a:t>
            </a:r>
          </a:p>
          <a:p>
            <a:r>
              <a:rPr lang="ru-RU" sz="1800" dirty="0"/>
              <a:t>Наплата потраживања</a:t>
            </a:r>
          </a:p>
          <a:p>
            <a:r>
              <a:rPr lang="ru-RU" sz="1800" dirty="0"/>
              <a:t>Продаја слободне имовине или имовине која није у функцији делатности</a:t>
            </a:r>
          </a:p>
          <a:p>
            <a:r>
              <a:rPr lang="ru-RU" sz="1800" dirty="0"/>
              <a:t>Сопствена средства оснивача или власника</a:t>
            </a:r>
          </a:p>
          <a:p>
            <a:r>
              <a:rPr lang="ru-RU" sz="1800" dirty="0"/>
              <a:t>Отпуст дуга</a:t>
            </a:r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pPr marL="0" indent="0">
              <a:buNone/>
            </a:pPr>
            <a:r>
              <a:rPr lang="ru-RU" sz="1800" b="1" dirty="0"/>
              <a:t>Извори на које не треба рачунати су: </a:t>
            </a:r>
          </a:p>
          <a:p>
            <a:r>
              <a:rPr lang="ru-RU" sz="1800" dirty="0"/>
              <a:t>Нова задужења или кредити код банка разлучних поверилаца,</a:t>
            </a:r>
          </a:p>
          <a:p>
            <a:r>
              <a:rPr lang="ru-RU" sz="1800" dirty="0"/>
              <a:t>Отпуст дуга код разлучних поверилаца</a:t>
            </a:r>
          </a:p>
          <a:p>
            <a:r>
              <a:rPr lang="ru-RU" sz="1800" dirty="0"/>
              <a:t>Отпуст дуга код пореске управе</a:t>
            </a:r>
          </a:p>
          <a:p>
            <a:r>
              <a:rPr lang="ru-RU" sz="1800" dirty="0"/>
              <a:t>Отпуст дуга према запосленима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sr-Latn-RS" sz="1800" dirty="0"/>
          </a:p>
          <a:p>
            <a:endParaRPr lang="en-US" sz="18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F1F561F9-6D4A-C2A4-1EB9-C36B0A85064A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ИЗВОРИ СРЕДСТАВА</a:t>
            </a:r>
          </a:p>
        </p:txBody>
      </p:sp>
    </p:spTree>
    <p:extLst>
      <p:ext uri="{BB962C8B-B14F-4D97-AF65-F5344CB8AC3E}">
        <p14:creationId xmlns:p14="http://schemas.microsoft.com/office/powerpoint/2010/main" val="420624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6849CF25-532F-15A0-65CB-1E684F027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ru-RU" sz="1800" dirty="0"/>
              <a:t>Необезбеђени повериоци:</a:t>
            </a:r>
          </a:p>
          <a:p>
            <a:pPr lvl="1"/>
            <a:r>
              <a:rPr lang="ru-RU" sz="1400" dirty="0"/>
              <a:t>висок % измирења обавеза, односно што мањи отпуст дуга</a:t>
            </a:r>
          </a:p>
          <a:p>
            <a:pPr lvl="1"/>
            <a:r>
              <a:rPr lang="ru-RU" sz="1400" dirty="0"/>
              <a:t>могућност добијања додатних обезбедјења, односно уписа заложних права на слободној имовини</a:t>
            </a:r>
          </a:p>
          <a:p>
            <a:pPr lvl="1"/>
            <a:r>
              <a:rPr lang="ru-RU" sz="1400" dirty="0"/>
              <a:t>могућност продаје потраживања </a:t>
            </a:r>
          </a:p>
          <a:p>
            <a:pPr lvl="1"/>
            <a:r>
              <a:rPr lang="ru-RU" sz="1400" dirty="0"/>
              <a:t>учешће у контроли и праћењу реализације плана</a:t>
            </a:r>
          </a:p>
          <a:p>
            <a:pPr lvl="1"/>
            <a:r>
              <a:rPr lang="ru-RU" sz="1400" dirty="0"/>
              <a:t>пуна информисаност у току израде плана</a:t>
            </a:r>
          </a:p>
          <a:p>
            <a:pPr marL="0" indent="0">
              <a:buNone/>
            </a:pPr>
            <a:endParaRPr lang="ru-RU" sz="1800" dirty="0"/>
          </a:p>
          <a:p>
            <a:r>
              <a:rPr lang="ru-RU" sz="1800" dirty="0"/>
              <a:t>Обезбеђени повериоци, посебно банке:</a:t>
            </a:r>
          </a:p>
          <a:p>
            <a:pPr lvl="1"/>
            <a:r>
              <a:rPr lang="ru-RU" sz="1400" dirty="0"/>
              <a:t>100% измирење </a:t>
            </a:r>
            <a:r>
              <a:rPr lang="ru-RU" sz="1400" dirty="0" smtClean="0"/>
              <a:t>обавеза (ако имају добро обезбеђење)</a:t>
            </a:r>
            <a:endParaRPr lang="ru-RU" sz="1400" dirty="0"/>
          </a:p>
          <a:p>
            <a:pPr lvl="1"/>
            <a:r>
              <a:rPr lang="ru-RU" sz="1400" dirty="0"/>
              <a:t>валутна клаузула,</a:t>
            </a:r>
          </a:p>
          <a:p>
            <a:pPr lvl="1"/>
            <a:r>
              <a:rPr lang="ru-RU" sz="1400" dirty="0"/>
              <a:t>обрачун камате за време реализације (каматна стопа приближна уговореној)</a:t>
            </a:r>
          </a:p>
          <a:p>
            <a:pPr lvl="1"/>
            <a:r>
              <a:rPr lang="ru-RU" sz="1400" dirty="0"/>
              <a:t>месечна исплата камате за време „граце“ периода,</a:t>
            </a:r>
          </a:p>
          <a:p>
            <a:pPr lvl="1"/>
            <a:r>
              <a:rPr lang="ru-RU" sz="1400" dirty="0"/>
              <a:t>граце период до годину дана, а период отплате до 5 година</a:t>
            </a:r>
          </a:p>
          <a:p>
            <a:pPr lvl="1"/>
            <a:r>
              <a:rPr lang="ru-RU" sz="1400" dirty="0"/>
              <a:t>месечна динамика отплате</a:t>
            </a:r>
          </a:p>
          <a:p>
            <a:pPr lvl="1"/>
            <a:r>
              <a:rPr lang="ru-RU" sz="1400" dirty="0"/>
              <a:t>сачувати постојећа </a:t>
            </a:r>
            <a:r>
              <a:rPr lang="ru-RU" sz="1400" dirty="0" smtClean="0"/>
              <a:t>обезбењења</a:t>
            </a:r>
            <a:endParaRPr lang="ru-RU" sz="1400" dirty="0"/>
          </a:p>
          <a:p>
            <a:pPr lvl="1"/>
            <a:r>
              <a:rPr lang="ru-RU" sz="1400" dirty="0"/>
              <a:t>што краћи граце период и период отпате</a:t>
            </a:r>
          </a:p>
          <a:p>
            <a:pPr lvl="1"/>
            <a:r>
              <a:rPr lang="ru-RU" sz="1400" dirty="0"/>
              <a:t>учешће у органима управљања и праћења реализације</a:t>
            </a:r>
          </a:p>
          <a:p>
            <a:endParaRPr lang="en-US" sz="16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CFF4F6E8-BA96-C5F7-1453-DA543042BB80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ИНТЕРЕСИ ПОВЕРИЛАЦА</a:t>
            </a:r>
          </a:p>
        </p:txBody>
      </p:sp>
    </p:spTree>
    <p:extLst>
      <p:ext uri="{BB962C8B-B14F-4D97-AF65-F5344CB8AC3E}">
        <p14:creationId xmlns:p14="http://schemas.microsoft.com/office/powerpoint/2010/main" val="238984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8F583AE-24B1-091E-2356-EFA4C79E0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just"/>
            <a:r>
              <a:rPr lang="ru-RU" sz="1800" dirty="0"/>
              <a:t>доказати да је реално остварити пројектовану добит</a:t>
            </a:r>
          </a:p>
          <a:p>
            <a:pPr algn="just"/>
            <a:r>
              <a:rPr lang="ru-RU" sz="1800" dirty="0"/>
              <a:t>обезбедити потребна обртна средства за старт пословања</a:t>
            </a:r>
          </a:p>
          <a:p>
            <a:pPr algn="just"/>
            <a:r>
              <a:rPr lang="ru-RU" sz="1800" dirty="0"/>
              <a:t>приказати позитиван новчани ток (</a:t>
            </a:r>
            <a:r>
              <a:rPr lang="en-US" sz="1800" dirty="0"/>
              <a:t>cash flow</a:t>
            </a:r>
            <a:r>
              <a:rPr lang="ru-RU" sz="1800" dirty="0"/>
              <a:t>) по годинама, а из кога ће се видети  да годишњи приливи покривају све годишње одливе новчаних средстава укључујући и сервисирање постојећих обавеза према динамици и у износу који наведемо (обећамо) у плану реорганизације.</a:t>
            </a:r>
          </a:p>
          <a:p>
            <a:pPr algn="just"/>
            <a:r>
              <a:rPr lang="ru-RU" sz="1800" dirty="0"/>
              <a:t>приказати јаку  позицију на тржишту набавке (сировине), а посебно продаје (купци)</a:t>
            </a:r>
          </a:p>
          <a:p>
            <a:pPr algn="just"/>
            <a:r>
              <a:rPr lang="ru-RU" sz="1800" dirty="0"/>
              <a:t>реално одредити нормативе производње, пласмана и степен коришћења капацита</a:t>
            </a:r>
          </a:p>
          <a:p>
            <a:pPr algn="just"/>
            <a:r>
              <a:rPr lang="ru-RU" sz="1800" dirty="0"/>
              <a:t>водити рачуна о стању и променама на тржишту</a:t>
            </a:r>
          </a:p>
          <a:p>
            <a:pPr algn="just"/>
            <a:r>
              <a:rPr lang="ru-RU" sz="1800" dirty="0"/>
              <a:t>приказати, доказати или најавити уговорене послове и очекиване приходе</a:t>
            </a:r>
          </a:p>
          <a:p>
            <a:pPr algn="just"/>
            <a:r>
              <a:rPr lang="ru-RU" sz="1800" dirty="0"/>
              <a:t>избећи нелогична решења и трендове</a:t>
            </a:r>
          </a:p>
          <a:p>
            <a:pPr algn="just"/>
            <a:r>
              <a:rPr lang="ru-RU" sz="1800" dirty="0"/>
              <a:t>нагласити оријентацију ка рационализацији, смањењу трошкова и домаћинском односу</a:t>
            </a:r>
          </a:p>
          <a:p>
            <a:pPr algn="just"/>
            <a:endParaRPr lang="ru-RU" sz="1800" dirty="0"/>
          </a:p>
          <a:p>
            <a:pPr algn="just"/>
            <a:endParaRPr lang="ru-RU" sz="1800" dirty="0"/>
          </a:p>
          <a:p>
            <a:pPr algn="just"/>
            <a:endParaRPr lang="en-US" sz="18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588E69BC-23A1-69E5-A629-554D22AD3AD2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ЗАХТЕВИ ПОВЕРИЛАЦА У ОДНОСУ НА </a:t>
            </a:r>
          </a:p>
          <a:p>
            <a:r>
              <a:rPr lang="ru-RU" sz="2800" dirty="0"/>
              <a:t>ПОСЛОВНИ ПЛАН</a:t>
            </a:r>
          </a:p>
        </p:txBody>
      </p:sp>
    </p:spTree>
    <p:extLst>
      <p:ext uri="{BB962C8B-B14F-4D97-AF65-F5344CB8AC3E}">
        <p14:creationId xmlns:p14="http://schemas.microsoft.com/office/powerpoint/2010/main" val="263484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7B4AA5AB-2E7C-BCF8-21C8-25921955E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sz="1600" dirty="0"/>
              <a:t>Пројекција укупног прихода</a:t>
            </a:r>
          </a:p>
          <a:p>
            <a:r>
              <a:rPr lang="ru-RU" sz="1600" dirty="0"/>
              <a:t>Детаљна анализа и пројекција трошкова</a:t>
            </a:r>
          </a:p>
          <a:p>
            <a:r>
              <a:rPr lang="ru-RU" sz="1600" dirty="0"/>
              <a:t>Статичка и динамичка финансијска  анализа</a:t>
            </a:r>
          </a:p>
          <a:p>
            <a:r>
              <a:rPr lang="ru-RU" sz="1600" dirty="0"/>
              <a:t>Финансијски ток</a:t>
            </a:r>
          </a:p>
          <a:p>
            <a:r>
              <a:rPr lang="ru-RU" sz="1600" dirty="0"/>
              <a:t>Економски ток</a:t>
            </a:r>
          </a:p>
          <a:p>
            <a:r>
              <a:rPr lang="ru-RU" sz="1600" dirty="0"/>
              <a:t>Показатељи пословне активности</a:t>
            </a:r>
          </a:p>
          <a:p>
            <a:pPr lvl="1"/>
            <a:r>
              <a:rPr lang="ru-RU" sz="1000" dirty="0"/>
              <a:t>Коефицијент обрта купаца </a:t>
            </a:r>
          </a:p>
          <a:p>
            <a:pPr lvl="1"/>
            <a:r>
              <a:rPr lang="ru-RU" sz="1000" dirty="0"/>
              <a:t>Просечан период наплате потраживања</a:t>
            </a:r>
          </a:p>
          <a:p>
            <a:pPr lvl="1"/>
            <a:r>
              <a:rPr lang="ru-RU" sz="1000" dirty="0"/>
              <a:t>Коефицијент обрта залиха </a:t>
            </a:r>
          </a:p>
          <a:p>
            <a:pPr lvl="1"/>
            <a:r>
              <a:rPr lang="ru-RU" sz="1000" dirty="0"/>
              <a:t>Просечан период обрта залиха</a:t>
            </a:r>
          </a:p>
          <a:p>
            <a:pPr lvl="1"/>
            <a:r>
              <a:rPr lang="ru-RU" sz="1000" dirty="0"/>
              <a:t>Коефицијент обрта укупне активе</a:t>
            </a:r>
          </a:p>
          <a:p>
            <a:pPr lvl="1"/>
            <a:r>
              <a:rPr lang="ru-RU" sz="1000" dirty="0"/>
              <a:t>Просечан износ дневних продаја </a:t>
            </a:r>
          </a:p>
          <a:p>
            <a:pPr lvl="1"/>
            <a:r>
              <a:rPr lang="ru-RU" sz="1000" dirty="0"/>
              <a:t>Трошкови дневних продаја</a:t>
            </a:r>
          </a:p>
          <a:p>
            <a:r>
              <a:rPr lang="ru-RU" sz="1600" dirty="0"/>
              <a:t>Показатељи покрића и солвентности</a:t>
            </a:r>
          </a:p>
          <a:p>
            <a:pPr lvl="1"/>
            <a:r>
              <a:rPr lang="ru-RU" sz="1000" dirty="0"/>
              <a:t>Капитал према сталној имовини</a:t>
            </a:r>
          </a:p>
          <a:p>
            <a:pPr lvl="1"/>
            <a:r>
              <a:rPr lang="ru-RU" sz="1000" dirty="0"/>
              <a:t>Дугорочни извори према сталној имовини</a:t>
            </a:r>
          </a:p>
          <a:p>
            <a:pPr lvl="1"/>
            <a:r>
              <a:rPr lang="ru-RU" sz="1000" dirty="0"/>
              <a:t>Нето обртни капитал</a:t>
            </a:r>
          </a:p>
          <a:p>
            <a:pPr lvl="1"/>
            <a:r>
              <a:rPr lang="ru-RU" sz="1000" dirty="0"/>
              <a:t>Капитал према укупним обавезама</a:t>
            </a:r>
          </a:p>
          <a:p>
            <a:pPr lvl="1"/>
            <a:r>
              <a:rPr lang="ru-RU" sz="1000" dirty="0"/>
              <a:t>Дугорочне обавезе према капиталу</a:t>
            </a:r>
          </a:p>
          <a:p>
            <a:pPr lvl="1"/>
            <a:r>
              <a:rPr lang="ru-RU" sz="1000" dirty="0"/>
              <a:t>Степен задужености</a:t>
            </a:r>
          </a:p>
          <a:p>
            <a:r>
              <a:rPr lang="ru-RU" sz="1600" dirty="0"/>
              <a:t>Финансијска стабилност</a:t>
            </a:r>
          </a:p>
          <a:p>
            <a:endParaRPr lang="en-US" sz="11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78AFEC7D-5BE9-E2C1-F5FE-68B3B3D26706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ВАЖНИ ЕЛЕМЕНТИ ПОСЛОВНОГ ПЛАНА</a:t>
            </a:r>
          </a:p>
        </p:txBody>
      </p:sp>
    </p:spTree>
    <p:extLst>
      <p:ext uri="{BB962C8B-B14F-4D97-AF65-F5344CB8AC3E}">
        <p14:creationId xmlns:p14="http://schemas.microsoft.com/office/powerpoint/2010/main" val="11663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DBA9096-C0AA-B98D-7243-DA00D5E2D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sz="1600" dirty="0"/>
              <a:t>Да не постоје повериоци чија потраживања нису изричито наведена у Плану, а који би да су обухваћени планом, могли, појединачно или зеједно, да својим гласањем утичу на одлуку о усвајању Плана;</a:t>
            </a:r>
          </a:p>
          <a:p>
            <a:r>
              <a:rPr lang="ru-RU" sz="1600" dirty="0" smtClean="0"/>
              <a:t>Да </a:t>
            </a:r>
            <a:r>
              <a:rPr lang="ru-RU" sz="1600" dirty="0"/>
              <a:t>су у Плану наведени сви захтеви трећих лица према подносиоцу Плана за које подносилац сматра да нису основани у целини или делимично;</a:t>
            </a:r>
          </a:p>
          <a:p>
            <a:r>
              <a:rPr lang="ru-RU" sz="1600" dirty="0" smtClean="0"/>
              <a:t>Да </a:t>
            </a:r>
            <a:r>
              <a:rPr lang="ru-RU" sz="1600" dirty="0"/>
              <a:t>су при оцени и обрачуну основа, висине и врсте потраживања сваког повериоца појединачно узети у обзир сви расположиви подаци и информације;</a:t>
            </a:r>
          </a:p>
          <a:p>
            <a:r>
              <a:rPr lang="ru-RU" sz="1600" dirty="0" smtClean="0"/>
              <a:t>Да </a:t>
            </a:r>
            <a:r>
              <a:rPr lang="ru-RU" sz="1600" dirty="0"/>
              <a:t>у план нису унете никакве измене након што су повериоци потписали изјаве да су сагласни са планом и спремни да гласају за његово усвајање;</a:t>
            </a:r>
          </a:p>
          <a:p>
            <a:r>
              <a:rPr lang="ru-RU" sz="1600" dirty="0" smtClean="0"/>
              <a:t>Да </a:t>
            </a:r>
            <a:r>
              <a:rPr lang="ru-RU" sz="1600" dirty="0"/>
              <a:t>је у плану навео сваку будућу околност која би могла значајно или пресудно утицати на спровођење плана или значајно отежати спровођење плана, а коју је могао претпоставити до дана подношења плана.</a:t>
            </a:r>
          </a:p>
          <a:p>
            <a:endParaRPr lang="en-US" sz="16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D8D5E48F-9231-0BEF-D915-8BB9640E2388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ИЗЈАВА ПОДНОСИОЦА ПЛАНА - ОДГОВОРНОСТ</a:t>
            </a:r>
          </a:p>
        </p:txBody>
      </p:sp>
    </p:spTree>
    <p:extLst>
      <p:ext uri="{BB962C8B-B14F-4D97-AF65-F5344CB8AC3E}">
        <p14:creationId xmlns:p14="http://schemas.microsoft.com/office/powerpoint/2010/main" val="358031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3C61A5C-CC64-E490-4613-7F5A2FEE0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sz="1800" dirty="0"/>
              <a:t>Основни трошкови неопходни за израду плана су:</a:t>
            </a:r>
          </a:p>
          <a:p>
            <a:r>
              <a:rPr lang="ru-RU" sz="1800" dirty="0"/>
              <a:t>Накнада за израду самог плана која зависи од:</a:t>
            </a:r>
          </a:p>
          <a:p>
            <a:r>
              <a:rPr lang="ru-RU" sz="1800" dirty="0"/>
              <a:t>	- величине дужника, билансне суме, односно укупне пасиве,</a:t>
            </a:r>
          </a:p>
          <a:p>
            <a:r>
              <a:rPr lang="ru-RU" sz="1800" dirty="0"/>
              <a:t>	- броја поверилаца,</a:t>
            </a:r>
          </a:p>
          <a:p>
            <a:r>
              <a:rPr lang="ru-RU" sz="1800" dirty="0"/>
              <a:t>	- стања и квалитета књиговодствене и друге документације,</a:t>
            </a:r>
          </a:p>
          <a:p>
            <a:r>
              <a:rPr lang="ru-RU" sz="1800" dirty="0"/>
              <a:t>	- времена потребног за израду плана,</a:t>
            </a:r>
          </a:p>
          <a:p>
            <a:r>
              <a:rPr lang="ru-RU" sz="1800" dirty="0"/>
              <a:t>	- стварних трошкова</a:t>
            </a:r>
          </a:p>
          <a:p>
            <a:r>
              <a:rPr lang="ru-RU" sz="1800" dirty="0"/>
              <a:t>	- врсте и обима додатних активности на изради (дописи, 	преговори са повериоцима, извештаји, презентације на рочишту)</a:t>
            </a:r>
          </a:p>
          <a:p>
            <a:r>
              <a:rPr lang="ru-RU" sz="1800" dirty="0"/>
              <a:t>Накнада за ванредни ревизорски извештај (за УППР)</a:t>
            </a:r>
          </a:p>
          <a:p>
            <a:r>
              <a:rPr lang="ru-RU" sz="1800" dirty="0"/>
              <a:t>Изјава независног ревизора или лиценцираног СУ о изводљивости плана (за УППР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Трошкови прибављања процене имовине не старије  од 12 месеци</a:t>
            </a:r>
            <a:endParaRPr lang="ru-RU" sz="1800" dirty="0"/>
          </a:p>
          <a:p>
            <a:endParaRPr lang="en-US" sz="18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BEB4BC64-CCD9-5486-176A-2B031098CA35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КРЕИРАЊЕ БУЏЕТА ЗА ИЗРАДУ ПЛАНА</a:t>
            </a:r>
          </a:p>
        </p:txBody>
      </p:sp>
    </p:spTree>
    <p:extLst>
      <p:ext uri="{BB962C8B-B14F-4D97-AF65-F5344CB8AC3E}">
        <p14:creationId xmlns:p14="http://schemas.microsoft.com/office/powerpoint/2010/main" val="102343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ПРАКТИЧНА ИСКУСТВА КОД ИЗРАДЕ ПЛАНОВА</a:t>
            </a:r>
          </a:p>
          <a:p>
            <a:pPr>
              <a:buFontTx/>
              <a:buChar char="-"/>
            </a:pPr>
            <a:r>
              <a:rPr lang="sr-Cyrl-RS" sz="2000" dirty="0" smtClean="0"/>
              <a:t>Мали број планова је успешно реализован.</a:t>
            </a:r>
          </a:p>
          <a:p>
            <a:pPr>
              <a:buFontTx/>
              <a:buChar char="-"/>
            </a:pPr>
            <a:r>
              <a:rPr lang="sr-Cyrl-RS" sz="2000" dirty="0" smtClean="0"/>
              <a:t>Недостаје поверење у план као начин остварења интереса поверилаца, а што је  засновано на негативним искуствима. (нереалност, </a:t>
            </a:r>
            <a:r>
              <a:rPr lang="sr-Cyrl-RS" sz="2000" dirty="0" err="1" smtClean="0"/>
              <a:t>преварне</a:t>
            </a:r>
            <a:r>
              <a:rPr lang="sr-Cyrl-RS" sz="2000" dirty="0" smtClean="0"/>
              <a:t> намере, куповина времена, лоша реализација)</a:t>
            </a:r>
          </a:p>
          <a:p>
            <a:pPr>
              <a:buFontTx/>
              <a:buChar char="-"/>
            </a:pPr>
            <a:r>
              <a:rPr lang="sr-Cyrl-RS" sz="2000" dirty="0" smtClean="0"/>
              <a:t>Положај пореске управе услед примене ЗППА је знатно смањио могућности за реорганизацију. </a:t>
            </a:r>
          </a:p>
          <a:p>
            <a:pPr>
              <a:buFontTx/>
              <a:buChar char="-"/>
            </a:pPr>
            <a:r>
              <a:rPr lang="sr-Cyrl-RS" sz="2000" dirty="0" smtClean="0"/>
              <a:t>Ограничена је подршка </a:t>
            </a:r>
            <a:r>
              <a:rPr lang="sr-Cyrl-RS" sz="2000" dirty="0" err="1" smtClean="0"/>
              <a:t>разлучних</a:t>
            </a:r>
            <a:r>
              <a:rPr lang="sr-Cyrl-RS" sz="2000" dirty="0" smtClean="0"/>
              <a:t> и заложних поверилаца. Банке имају посебне критеријуме у вези класификације активе. </a:t>
            </a:r>
          </a:p>
          <a:p>
            <a:pPr>
              <a:buFontTx/>
              <a:buChar char="-"/>
            </a:pPr>
            <a:r>
              <a:rPr lang="sr-Cyrl-RS" sz="2000" dirty="0" smtClean="0"/>
              <a:t>Подносиоци планова тешко обезбеђују подршку већинских поверилаца. </a:t>
            </a:r>
          </a:p>
          <a:p>
            <a:pPr>
              <a:buFontTx/>
              <a:buChar char="-"/>
            </a:pPr>
            <a:r>
              <a:rPr lang="sr-Cyrl-RS" sz="2000" dirty="0" smtClean="0"/>
              <a:t>Стечајни управници као подносиоци плана нису довољно мотивисани</a:t>
            </a:r>
          </a:p>
          <a:p>
            <a:pPr>
              <a:buFontTx/>
              <a:buChar char="-"/>
            </a:pPr>
            <a:r>
              <a:rPr lang="sr-Cyrl-RS" sz="2000" dirty="0" smtClean="0"/>
              <a:t>План представља шансу за све учеснике и носи одређене користи, али то није довољно искоришћено у пракси.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99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 </a:t>
            </a:r>
            <a:r>
              <a:rPr lang="en-US" sz="2400" b="1" dirty="0" err="1"/>
              <a:t>Nagrada</a:t>
            </a:r>
            <a:r>
              <a:rPr lang="en-US" sz="2400" b="1" dirty="0"/>
              <a:t> u </a:t>
            </a:r>
            <a:r>
              <a:rPr lang="en-US" sz="2400" b="1" dirty="0" err="1"/>
              <a:t>postupku</a:t>
            </a:r>
            <a:r>
              <a:rPr lang="en-US" sz="2400" b="1" dirty="0"/>
              <a:t> </a:t>
            </a:r>
            <a:r>
              <a:rPr lang="en-US" sz="2400" b="1" dirty="0" err="1"/>
              <a:t>reorganizacije</a:t>
            </a:r>
            <a:endParaRPr lang="en-US" sz="2400" dirty="0"/>
          </a:p>
          <a:p>
            <a:pPr marL="0" indent="0">
              <a:buNone/>
            </a:pPr>
            <a:r>
              <a:rPr lang="sr-Latn-RS" sz="1600" b="1" dirty="0" smtClean="0"/>
              <a:t>   </a:t>
            </a:r>
            <a:r>
              <a:rPr lang="en-US" sz="1600" b="1" dirty="0" err="1" smtClean="0"/>
              <a:t>Član</a:t>
            </a:r>
            <a:r>
              <a:rPr lang="en-US" sz="1600" b="1" dirty="0" smtClean="0"/>
              <a:t> 13</a:t>
            </a:r>
            <a:r>
              <a:rPr lang="sr-Latn-RS" sz="1600" b="1" dirty="0" smtClean="0"/>
              <a:t> </a:t>
            </a:r>
            <a:r>
              <a:rPr lang="en-US" sz="1600" dirty="0" smtClean="0"/>
              <a:t>PRAVILNIK</a:t>
            </a:r>
            <a:r>
              <a:rPr lang="sr-Latn-RS" sz="1600" dirty="0" smtClean="0"/>
              <a:t>A</a:t>
            </a:r>
            <a:r>
              <a:rPr lang="en-US" sz="1600" dirty="0" smtClean="0"/>
              <a:t> </a:t>
            </a:r>
            <a:r>
              <a:rPr lang="en-US" sz="1600" dirty="0"/>
              <a:t>O OSNOVAMA I MERILIMA ZA ODREĐIVANJE NAGRADE ZA RAD I NAKNADE TROŠKOVA STEČAJNIH </a:t>
            </a:r>
            <a:r>
              <a:rPr lang="en-US" sz="1600" dirty="0" smtClean="0"/>
              <a:t>UPRAVNIKA</a:t>
            </a:r>
            <a:r>
              <a:rPr lang="sr-Latn-RS" sz="1600" dirty="0" smtClean="0"/>
              <a:t> </a:t>
            </a:r>
            <a:r>
              <a:rPr lang="en-US" sz="1600" dirty="0"/>
              <a:t>("Sl. </a:t>
            </a:r>
            <a:r>
              <a:rPr lang="en-US" sz="1600" dirty="0" err="1"/>
              <a:t>glasnik</a:t>
            </a:r>
            <a:r>
              <a:rPr lang="en-US" sz="1600" dirty="0"/>
              <a:t> RS", br. 1/2011 i 10/2012</a:t>
            </a:r>
            <a:r>
              <a:rPr lang="en-US" sz="1600" dirty="0" smtClean="0"/>
              <a:t>)</a:t>
            </a:r>
            <a:endParaRPr lang="sr-Latn-RS" sz="1600" dirty="0" smtClean="0"/>
          </a:p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err="1" smtClean="0"/>
              <a:t>Visina</a:t>
            </a:r>
            <a:r>
              <a:rPr lang="en-US" sz="1800" dirty="0" smtClean="0"/>
              <a:t> </a:t>
            </a:r>
            <a:r>
              <a:rPr lang="en-US" sz="1800" dirty="0" err="1"/>
              <a:t>nagrade</a:t>
            </a:r>
            <a:r>
              <a:rPr lang="en-US" sz="1800" dirty="0"/>
              <a:t> </a:t>
            </a:r>
            <a:r>
              <a:rPr lang="en-US" sz="1800" dirty="0" err="1"/>
              <a:t>stečajnog</a:t>
            </a:r>
            <a:r>
              <a:rPr lang="en-US" sz="1800" dirty="0"/>
              <a:t> </a:t>
            </a:r>
            <a:r>
              <a:rPr lang="en-US" sz="1800" dirty="0" err="1"/>
              <a:t>upravnika</a:t>
            </a:r>
            <a:r>
              <a:rPr lang="en-US" sz="1800" dirty="0"/>
              <a:t> se </a:t>
            </a:r>
            <a:r>
              <a:rPr lang="en-US" sz="1800" dirty="0" err="1"/>
              <a:t>utvrđuje</a:t>
            </a:r>
            <a:r>
              <a:rPr lang="en-US" sz="1800" dirty="0"/>
              <a:t> </a:t>
            </a:r>
            <a:r>
              <a:rPr lang="en-US" sz="1800" dirty="0" err="1"/>
              <a:t>planom</a:t>
            </a:r>
            <a:r>
              <a:rPr lang="en-US" sz="1800" dirty="0"/>
              <a:t> </a:t>
            </a:r>
            <a:r>
              <a:rPr lang="en-US" sz="1800" dirty="0" err="1"/>
              <a:t>reorganizacije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b="1" dirty="0" err="1"/>
              <a:t>Ako</a:t>
            </a:r>
            <a:r>
              <a:rPr lang="en-US" sz="1800" b="1" dirty="0"/>
              <a:t> je </a:t>
            </a:r>
            <a:r>
              <a:rPr lang="en-US" sz="1800" b="1" dirty="0" err="1"/>
              <a:t>stečajni</a:t>
            </a:r>
            <a:r>
              <a:rPr lang="en-US" sz="1800" b="1" dirty="0"/>
              <a:t> </a:t>
            </a:r>
            <a:r>
              <a:rPr lang="en-US" sz="1800" b="1" dirty="0" err="1"/>
              <a:t>upravnik</a:t>
            </a:r>
            <a:r>
              <a:rPr lang="en-US" sz="1800" b="1" dirty="0"/>
              <a:t> </a:t>
            </a:r>
            <a:r>
              <a:rPr lang="en-US" sz="1800" b="1" dirty="0" err="1"/>
              <a:t>predlagač</a:t>
            </a:r>
            <a:r>
              <a:rPr lang="en-US" sz="1800" b="1" dirty="0"/>
              <a:t> </a:t>
            </a:r>
            <a:r>
              <a:rPr lang="en-US" sz="1800" dirty="0" err="1"/>
              <a:t>plana</a:t>
            </a:r>
            <a:r>
              <a:rPr lang="en-US" sz="1800" dirty="0"/>
              <a:t> </a:t>
            </a:r>
            <a:r>
              <a:rPr lang="en-US" sz="1800" dirty="0" err="1"/>
              <a:t>reorganizacije</a:t>
            </a:r>
            <a:r>
              <a:rPr lang="en-US" sz="1800" dirty="0"/>
              <a:t>, </a:t>
            </a:r>
            <a:r>
              <a:rPr lang="en-US" sz="1800" dirty="0" err="1"/>
              <a:t>nagrada</a:t>
            </a:r>
            <a:r>
              <a:rPr lang="en-US" sz="1800" dirty="0"/>
              <a:t> </a:t>
            </a:r>
            <a:r>
              <a:rPr lang="en-US" sz="1800" dirty="0" err="1"/>
              <a:t>iz</a:t>
            </a:r>
            <a:r>
              <a:rPr lang="en-US" sz="1800" dirty="0"/>
              <a:t> </a:t>
            </a:r>
            <a:r>
              <a:rPr lang="en-US" sz="1800" dirty="0" err="1"/>
              <a:t>stava</a:t>
            </a:r>
            <a:r>
              <a:rPr lang="en-US" sz="1800" dirty="0"/>
              <a:t> 1. </a:t>
            </a:r>
            <a:r>
              <a:rPr lang="en-US" sz="1800" dirty="0" err="1"/>
              <a:t>ovog</a:t>
            </a:r>
            <a:r>
              <a:rPr lang="en-US" sz="1800" dirty="0"/>
              <a:t> </a:t>
            </a:r>
            <a:r>
              <a:rPr lang="en-US" sz="1800" dirty="0" err="1"/>
              <a:t>člana</a:t>
            </a:r>
            <a:r>
              <a:rPr lang="en-US" sz="1800" dirty="0"/>
              <a:t> ne </a:t>
            </a:r>
            <a:r>
              <a:rPr lang="en-US" sz="1800" dirty="0" err="1"/>
              <a:t>može</a:t>
            </a:r>
            <a:r>
              <a:rPr lang="en-US" sz="1800" dirty="0"/>
              <a:t> </a:t>
            </a:r>
            <a:r>
              <a:rPr lang="en-US" sz="1800" dirty="0" err="1"/>
              <a:t>biti</a:t>
            </a:r>
            <a:r>
              <a:rPr lang="en-US" sz="1800" dirty="0"/>
              <a:t> </a:t>
            </a:r>
            <a:r>
              <a:rPr lang="en-US" sz="1800" dirty="0" err="1"/>
              <a:t>veća</a:t>
            </a:r>
            <a:r>
              <a:rPr lang="en-US" sz="1800" dirty="0"/>
              <a:t> od </a:t>
            </a:r>
            <a:r>
              <a:rPr lang="en-US" sz="1800" dirty="0" err="1"/>
              <a:t>nagrade</a:t>
            </a:r>
            <a:r>
              <a:rPr lang="en-US" sz="1800" dirty="0"/>
              <a:t> </a:t>
            </a:r>
            <a:r>
              <a:rPr lang="en-US" sz="1800" dirty="0" err="1"/>
              <a:t>koju</a:t>
            </a:r>
            <a:r>
              <a:rPr lang="en-US" sz="1800" dirty="0"/>
              <a:t> bi </a:t>
            </a:r>
            <a:r>
              <a:rPr lang="en-US" sz="1800" dirty="0" err="1"/>
              <a:t>ostvario</a:t>
            </a:r>
            <a:r>
              <a:rPr lang="en-US" sz="1800" dirty="0"/>
              <a:t> u </a:t>
            </a:r>
            <a:r>
              <a:rPr lang="en-US" sz="1800" dirty="0" err="1"/>
              <a:t>slučaju</a:t>
            </a:r>
            <a:r>
              <a:rPr lang="en-US" sz="1800" dirty="0"/>
              <a:t> </a:t>
            </a:r>
            <a:r>
              <a:rPr lang="en-US" sz="1800" dirty="0" err="1"/>
              <a:t>bankrotstva</a:t>
            </a:r>
            <a:r>
              <a:rPr lang="en-US" sz="1800" dirty="0"/>
              <a:t>, s </a:t>
            </a:r>
            <a:r>
              <a:rPr lang="en-US" sz="1800" dirty="0" err="1"/>
              <a:t>tim</a:t>
            </a:r>
            <a:r>
              <a:rPr lang="en-US" sz="1800" dirty="0"/>
              <a:t> </a:t>
            </a:r>
            <a:r>
              <a:rPr lang="en-US" sz="1800" dirty="0" err="1"/>
              <a:t>što</a:t>
            </a:r>
            <a:r>
              <a:rPr lang="en-US" sz="1800" dirty="0"/>
              <a:t> se </a:t>
            </a:r>
            <a:r>
              <a:rPr lang="en-US" sz="1800" dirty="0" err="1"/>
              <a:t>osnovicom</a:t>
            </a:r>
            <a:r>
              <a:rPr lang="en-US" sz="1800" dirty="0"/>
              <a:t> za </a:t>
            </a:r>
            <a:r>
              <a:rPr lang="en-US" sz="1800" dirty="0" err="1"/>
              <a:t>obračun</a:t>
            </a:r>
            <a:r>
              <a:rPr lang="en-US" sz="1800" dirty="0"/>
              <a:t> </a:t>
            </a:r>
            <a:r>
              <a:rPr lang="en-US" sz="1800" dirty="0" err="1"/>
              <a:t>nagrade</a:t>
            </a:r>
            <a:r>
              <a:rPr lang="en-US" sz="1800" dirty="0"/>
              <a:t> </a:t>
            </a:r>
            <a:r>
              <a:rPr lang="en-US" sz="1800" dirty="0" err="1"/>
              <a:t>smatra</a:t>
            </a:r>
            <a:r>
              <a:rPr lang="en-US" sz="1800" dirty="0"/>
              <a:t> </a:t>
            </a:r>
            <a:r>
              <a:rPr lang="en-US" sz="1800" dirty="0" err="1"/>
              <a:t>visina</a:t>
            </a:r>
            <a:r>
              <a:rPr lang="en-US" sz="1800" dirty="0"/>
              <a:t> </a:t>
            </a:r>
            <a:r>
              <a:rPr lang="en-US" sz="1800" dirty="0" err="1"/>
              <a:t>sredstava</a:t>
            </a:r>
            <a:r>
              <a:rPr lang="en-US" sz="1800" dirty="0"/>
              <a:t> </a:t>
            </a:r>
            <a:r>
              <a:rPr lang="en-US" sz="1800" dirty="0" err="1"/>
              <a:t>predviđenih</a:t>
            </a:r>
            <a:r>
              <a:rPr lang="en-US" sz="1800" dirty="0"/>
              <a:t> </a:t>
            </a:r>
            <a:r>
              <a:rPr lang="en-US" sz="1800" dirty="0" err="1"/>
              <a:t>planom</a:t>
            </a:r>
            <a:r>
              <a:rPr lang="en-US" sz="1800" dirty="0"/>
              <a:t> </a:t>
            </a:r>
            <a:r>
              <a:rPr lang="en-US" sz="1800" dirty="0" err="1"/>
              <a:t>reorganizacije</a:t>
            </a:r>
            <a:r>
              <a:rPr lang="en-US" sz="1800" dirty="0"/>
              <a:t> za </a:t>
            </a:r>
            <a:r>
              <a:rPr lang="en-US" sz="1800" dirty="0" err="1"/>
              <a:t>namirenje</a:t>
            </a:r>
            <a:r>
              <a:rPr lang="en-US" sz="1800" dirty="0"/>
              <a:t> </a:t>
            </a:r>
            <a:r>
              <a:rPr lang="en-US" sz="1800" dirty="0" err="1"/>
              <a:t>poverilaca</a:t>
            </a:r>
            <a:r>
              <a:rPr lang="en-US" sz="18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err="1"/>
              <a:t>Ako</a:t>
            </a:r>
            <a:r>
              <a:rPr lang="en-US" sz="1800" b="1" dirty="0"/>
              <a:t> </a:t>
            </a:r>
            <a:r>
              <a:rPr lang="en-US" sz="1800" b="1" dirty="0" err="1"/>
              <a:t>stečajni</a:t>
            </a:r>
            <a:r>
              <a:rPr lang="en-US" sz="1800" b="1" dirty="0"/>
              <a:t> </a:t>
            </a:r>
            <a:r>
              <a:rPr lang="en-US" sz="1800" b="1" dirty="0" err="1"/>
              <a:t>upravnik</a:t>
            </a:r>
            <a:r>
              <a:rPr lang="en-US" sz="1800" b="1" dirty="0"/>
              <a:t> </a:t>
            </a:r>
            <a:r>
              <a:rPr lang="en-US" sz="1800" b="1" dirty="0" err="1"/>
              <a:t>nije</a:t>
            </a:r>
            <a:r>
              <a:rPr lang="en-US" sz="1800" b="1" dirty="0"/>
              <a:t> </a:t>
            </a:r>
            <a:r>
              <a:rPr lang="en-US" sz="1800" b="1" dirty="0" err="1"/>
              <a:t>predlagač</a:t>
            </a:r>
            <a:r>
              <a:rPr lang="en-US" sz="1800" b="1" dirty="0"/>
              <a:t> </a:t>
            </a:r>
            <a:r>
              <a:rPr lang="en-US" sz="1800" dirty="0" err="1"/>
              <a:t>plana</a:t>
            </a:r>
            <a:r>
              <a:rPr lang="en-US" sz="1800" dirty="0"/>
              <a:t> </a:t>
            </a:r>
            <a:r>
              <a:rPr lang="en-US" sz="1800" dirty="0" err="1"/>
              <a:t>reorganizacije</a:t>
            </a:r>
            <a:r>
              <a:rPr lang="en-US" sz="1800" dirty="0"/>
              <a:t>, </a:t>
            </a:r>
            <a:r>
              <a:rPr lang="en-US" sz="1800" dirty="0" err="1"/>
              <a:t>nagrada</a:t>
            </a:r>
            <a:r>
              <a:rPr lang="en-US" sz="1800" dirty="0"/>
              <a:t> </a:t>
            </a:r>
            <a:r>
              <a:rPr lang="en-US" sz="1800" dirty="0" err="1"/>
              <a:t>iz</a:t>
            </a:r>
            <a:r>
              <a:rPr lang="en-US" sz="1800" dirty="0"/>
              <a:t> </a:t>
            </a:r>
            <a:r>
              <a:rPr lang="en-US" sz="1800" dirty="0" err="1"/>
              <a:t>stava</a:t>
            </a:r>
            <a:r>
              <a:rPr lang="en-US" sz="1800" dirty="0"/>
              <a:t> 1. </a:t>
            </a:r>
            <a:r>
              <a:rPr lang="en-US" sz="1800" dirty="0" err="1"/>
              <a:t>ovog</a:t>
            </a:r>
            <a:r>
              <a:rPr lang="en-US" sz="1800" dirty="0"/>
              <a:t> </a:t>
            </a:r>
            <a:r>
              <a:rPr lang="en-US" sz="1800" dirty="0" err="1"/>
              <a:t>člana</a:t>
            </a:r>
            <a:r>
              <a:rPr lang="en-US" sz="1800" dirty="0"/>
              <a:t> ne </a:t>
            </a:r>
            <a:r>
              <a:rPr lang="en-US" sz="1800" dirty="0" err="1"/>
              <a:t>može</a:t>
            </a:r>
            <a:r>
              <a:rPr lang="en-US" sz="1800" dirty="0"/>
              <a:t> </a:t>
            </a:r>
            <a:r>
              <a:rPr lang="en-US" sz="1800" dirty="0" err="1"/>
              <a:t>biti</a:t>
            </a:r>
            <a:r>
              <a:rPr lang="en-US" sz="1800" dirty="0"/>
              <a:t> </a:t>
            </a:r>
            <a:r>
              <a:rPr lang="en-US" sz="1800" dirty="0" err="1"/>
              <a:t>manja</a:t>
            </a:r>
            <a:r>
              <a:rPr lang="en-US" sz="1800" dirty="0"/>
              <a:t> od </a:t>
            </a:r>
            <a:r>
              <a:rPr lang="en-US" sz="1800" dirty="0" err="1"/>
              <a:t>nagrade</a:t>
            </a:r>
            <a:r>
              <a:rPr lang="en-US" sz="1800" dirty="0"/>
              <a:t> </a:t>
            </a:r>
            <a:r>
              <a:rPr lang="en-US" sz="1800" dirty="0" err="1"/>
              <a:t>koju</a:t>
            </a:r>
            <a:r>
              <a:rPr lang="en-US" sz="1800" dirty="0"/>
              <a:t> bi </a:t>
            </a:r>
            <a:r>
              <a:rPr lang="en-US" sz="1800" dirty="0" err="1"/>
              <a:t>ostvario</a:t>
            </a:r>
            <a:r>
              <a:rPr lang="en-US" sz="1800" dirty="0"/>
              <a:t> u </a:t>
            </a:r>
            <a:r>
              <a:rPr lang="en-US" sz="1800" dirty="0" err="1"/>
              <a:t>slučaju</a:t>
            </a:r>
            <a:r>
              <a:rPr lang="en-US" sz="1800" dirty="0"/>
              <a:t> </a:t>
            </a:r>
            <a:r>
              <a:rPr lang="en-US" sz="1800" dirty="0" err="1"/>
              <a:t>bankrotstva</a:t>
            </a:r>
            <a:r>
              <a:rPr lang="en-US" sz="1800" dirty="0"/>
              <a:t>, s </a:t>
            </a:r>
            <a:r>
              <a:rPr lang="en-US" sz="1800" dirty="0" err="1"/>
              <a:t>tim</a:t>
            </a:r>
            <a:r>
              <a:rPr lang="en-US" sz="1800" dirty="0"/>
              <a:t> </a:t>
            </a:r>
            <a:r>
              <a:rPr lang="en-US" sz="1800" dirty="0" err="1"/>
              <a:t>što</a:t>
            </a:r>
            <a:r>
              <a:rPr lang="en-US" sz="1800" dirty="0"/>
              <a:t> </a:t>
            </a:r>
            <a:r>
              <a:rPr lang="en-US" sz="1800" dirty="0" err="1"/>
              <a:t>osnovicu</a:t>
            </a:r>
            <a:r>
              <a:rPr lang="en-US" sz="1800" dirty="0"/>
              <a:t> za </a:t>
            </a:r>
            <a:r>
              <a:rPr lang="en-US" sz="1800" dirty="0" err="1"/>
              <a:t>obračun</a:t>
            </a:r>
            <a:r>
              <a:rPr lang="en-US" sz="1800" dirty="0"/>
              <a:t> </a:t>
            </a:r>
            <a:r>
              <a:rPr lang="en-US" sz="1800" dirty="0" err="1"/>
              <a:t>nagrade</a:t>
            </a:r>
            <a:r>
              <a:rPr lang="en-US" sz="1800" dirty="0"/>
              <a:t> </a:t>
            </a:r>
            <a:r>
              <a:rPr lang="en-US" sz="1800" dirty="0" err="1"/>
              <a:t>čini</a:t>
            </a:r>
            <a:r>
              <a:rPr lang="en-US" sz="1800" dirty="0"/>
              <a:t> 30% od </a:t>
            </a:r>
            <a:r>
              <a:rPr lang="en-US" sz="1800" dirty="0" err="1"/>
              <a:t>sredstava</a:t>
            </a:r>
            <a:r>
              <a:rPr lang="en-US" sz="1800" dirty="0"/>
              <a:t> </a:t>
            </a:r>
            <a:r>
              <a:rPr lang="en-US" sz="1800" dirty="0" err="1"/>
              <a:t>predviđenih</a:t>
            </a:r>
            <a:r>
              <a:rPr lang="en-US" sz="1800" dirty="0"/>
              <a:t> </a:t>
            </a:r>
            <a:r>
              <a:rPr lang="en-US" sz="1800" dirty="0" err="1"/>
              <a:t>planom</a:t>
            </a:r>
            <a:r>
              <a:rPr lang="en-US" sz="1800" dirty="0"/>
              <a:t> </a:t>
            </a:r>
            <a:r>
              <a:rPr lang="en-US" sz="1800" dirty="0" err="1"/>
              <a:t>reorganizacije</a:t>
            </a:r>
            <a:r>
              <a:rPr lang="en-US" sz="1800" dirty="0"/>
              <a:t> za </a:t>
            </a:r>
            <a:r>
              <a:rPr lang="en-US" sz="1800" dirty="0" err="1"/>
              <a:t>namirenje</a:t>
            </a:r>
            <a:r>
              <a:rPr lang="en-US" sz="1800" dirty="0"/>
              <a:t> </a:t>
            </a:r>
            <a:r>
              <a:rPr lang="en-US" sz="1800" dirty="0" err="1"/>
              <a:t>poverilaca</a:t>
            </a:r>
            <a:r>
              <a:rPr lang="en-US" sz="18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err="1"/>
              <a:t>Ako</a:t>
            </a:r>
            <a:r>
              <a:rPr lang="en-US" sz="1800" b="1" dirty="0"/>
              <a:t> plan </a:t>
            </a:r>
            <a:r>
              <a:rPr lang="en-US" sz="1800" b="1" dirty="0" err="1"/>
              <a:t>reorganizacije</a:t>
            </a:r>
            <a:r>
              <a:rPr lang="en-US" sz="1800" b="1" dirty="0"/>
              <a:t> </a:t>
            </a:r>
            <a:r>
              <a:rPr lang="en-US" sz="1800" b="1" dirty="0" err="1"/>
              <a:t>nije</a:t>
            </a:r>
            <a:r>
              <a:rPr lang="en-US" sz="1800" b="1" dirty="0"/>
              <a:t> </a:t>
            </a:r>
            <a:r>
              <a:rPr lang="en-US" sz="1800" b="1" dirty="0" err="1"/>
              <a:t>usvojen</a:t>
            </a:r>
            <a:r>
              <a:rPr lang="en-US" sz="1800" b="1" dirty="0"/>
              <a:t> </a:t>
            </a:r>
            <a:r>
              <a:rPr lang="en-US" sz="1800" dirty="0"/>
              <a:t>i </a:t>
            </a:r>
            <a:r>
              <a:rPr lang="en-US" sz="1800" dirty="0" err="1"/>
              <a:t>ako</a:t>
            </a:r>
            <a:r>
              <a:rPr lang="en-US" sz="1800" dirty="0"/>
              <a:t> se </a:t>
            </a:r>
            <a:r>
              <a:rPr lang="en-US" sz="1800" dirty="0" err="1"/>
              <a:t>nad</a:t>
            </a:r>
            <a:r>
              <a:rPr lang="en-US" sz="1800" dirty="0"/>
              <a:t> </a:t>
            </a:r>
            <a:r>
              <a:rPr lang="en-US" sz="1800" dirty="0" err="1"/>
              <a:t>dužnikom</a:t>
            </a:r>
            <a:r>
              <a:rPr lang="en-US" sz="1800" dirty="0"/>
              <a:t> </a:t>
            </a:r>
            <a:r>
              <a:rPr lang="en-US" sz="1800" dirty="0" err="1"/>
              <a:t>sprovodi</a:t>
            </a:r>
            <a:r>
              <a:rPr lang="en-US" sz="1800" dirty="0"/>
              <a:t> </a:t>
            </a:r>
            <a:r>
              <a:rPr lang="en-US" sz="1800" dirty="0" err="1"/>
              <a:t>bankrotstvo</a:t>
            </a:r>
            <a:r>
              <a:rPr lang="en-US" sz="1800" dirty="0"/>
              <a:t>, </a:t>
            </a:r>
            <a:r>
              <a:rPr lang="en-US" sz="1800" dirty="0" err="1"/>
              <a:t>nagrada</a:t>
            </a:r>
            <a:r>
              <a:rPr lang="en-US" sz="1800" dirty="0"/>
              <a:t> za rad </a:t>
            </a:r>
            <a:r>
              <a:rPr lang="en-US" sz="1800" dirty="0" err="1"/>
              <a:t>stečajnog</a:t>
            </a:r>
            <a:r>
              <a:rPr lang="en-US" sz="1800" dirty="0"/>
              <a:t> </a:t>
            </a:r>
            <a:r>
              <a:rPr lang="en-US" sz="1800" dirty="0" err="1"/>
              <a:t>upravnika</a:t>
            </a:r>
            <a:r>
              <a:rPr lang="en-US" sz="1800" dirty="0"/>
              <a:t> </a:t>
            </a:r>
            <a:r>
              <a:rPr lang="en-US" sz="1800" dirty="0" err="1"/>
              <a:t>obračunava</a:t>
            </a:r>
            <a:r>
              <a:rPr lang="en-US" sz="1800" dirty="0"/>
              <a:t> se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način</a:t>
            </a:r>
            <a:r>
              <a:rPr lang="en-US" sz="1800" dirty="0"/>
              <a:t> </a:t>
            </a:r>
            <a:r>
              <a:rPr lang="en-US" sz="1800" dirty="0" err="1"/>
              <a:t>propisan</a:t>
            </a:r>
            <a:r>
              <a:rPr lang="en-US" sz="1800" dirty="0"/>
              <a:t> za </a:t>
            </a:r>
            <a:r>
              <a:rPr lang="en-US" sz="1800" dirty="0" err="1"/>
              <a:t>obračun</a:t>
            </a:r>
            <a:r>
              <a:rPr lang="en-US" sz="1800" dirty="0"/>
              <a:t> </a:t>
            </a:r>
            <a:r>
              <a:rPr lang="en-US" sz="1800" dirty="0" err="1"/>
              <a:t>nagrade</a:t>
            </a:r>
            <a:r>
              <a:rPr lang="en-US" sz="1800" dirty="0"/>
              <a:t> u </a:t>
            </a:r>
            <a:r>
              <a:rPr lang="en-US" sz="1800" dirty="0" err="1"/>
              <a:t>postupku</a:t>
            </a:r>
            <a:r>
              <a:rPr lang="en-US" sz="1800" dirty="0"/>
              <a:t> </a:t>
            </a:r>
            <a:r>
              <a:rPr lang="en-US" sz="1800" dirty="0" err="1"/>
              <a:t>bankrotstva</a:t>
            </a:r>
            <a:r>
              <a:rPr lang="en-US" sz="1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D4C6F5F3-00F0-7BA7-3EB9-9750A8028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sz="1800" dirty="0"/>
          </a:p>
          <a:p>
            <a:pPr algn="just"/>
            <a:r>
              <a:rPr lang="ru-RU" sz="1800" dirty="0"/>
              <a:t>План реорганизације и унапред припремљен план реорганизације у актуелним условима пословања у Србији представљају </a:t>
            </a:r>
            <a:r>
              <a:rPr lang="ru-RU" sz="1800" dirty="0" smtClean="0"/>
              <a:t>добру </a:t>
            </a:r>
            <a:r>
              <a:rPr lang="ru-RU" sz="1800" dirty="0"/>
              <a:t>шансу (решење и форму)  за регулисање и исплату обавеза према повериоцима. </a:t>
            </a:r>
          </a:p>
          <a:p>
            <a:pPr algn="just"/>
            <a:r>
              <a:rPr lang="ru-RU" sz="1800" dirty="0"/>
              <a:t>Реорганизација се често сматра за пожељнију алтернативу од банкротства која нуди могућност да се сачувају радна места, да се обезбеде нови послови, сачувају пословни капацитети, очува имовина, обезбеде приходи.</a:t>
            </a:r>
          </a:p>
          <a:p>
            <a:pPr algn="just"/>
            <a:r>
              <a:rPr lang="ru-RU" sz="1800" dirty="0"/>
              <a:t>Реорганизацију је могуће покушати само ако постоји реална могућност за  финансијски опоравак, што треба и доказати.</a:t>
            </a:r>
          </a:p>
          <a:p>
            <a:pPr algn="just"/>
            <a:r>
              <a:rPr lang="ru-RU" sz="1800" dirty="0"/>
              <a:t>Неопходно је да код дужника постоји стваран посао, који функционише, који је могуће реорганизовати. </a:t>
            </a:r>
          </a:p>
          <a:p>
            <a:pPr algn="just"/>
            <a:r>
              <a:rPr lang="ru-RU" sz="1800" dirty="0"/>
              <a:t>План реорганизације мора да садржи детаљан опис како ће повериоци бити исплаћени, из којих средстава и за који временски период.</a:t>
            </a:r>
          </a:p>
          <a:p>
            <a:pPr algn="just"/>
            <a:r>
              <a:rPr lang="ru-RU" sz="1800" dirty="0"/>
              <a:t>Реорганизација дужника треба  да створи довољно велике приходе од којих би се повериоци намирили у довољној мери да би прихватили план реорганизације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Реорганизација није увек могућа</a:t>
            </a:r>
            <a:endParaRPr lang="ru-RU" sz="1800" dirty="0"/>
          </a:p>
          <a:p>
            <a:pPr algn="just"/>
            <a:endParaRPr lang="ru-RU" sz="18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F2810697-092C-983A-C1A2-782838148656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ЗАКЉУЧЦИ</a:t>
            </a:r>
          </a:p>
        </p:txBody>
      </p:sp>
    </p:spTree>
    <p:extLst>
      <p:ext uri="{BB962C8B-B14F-4D97-AF65-F5344CB8AC3E}">
        <p14:creationId xmlns:p14="http://schemas.microsoft.com/office/powerpoint/2010/main" val="100767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899B9D19-F36C-4D19-6B8B-562E03049190}"/>
              </a:ext>
            </a:extLst>
          </p:cNvPr>
          <p:cNvSpPr txBox="1">
            <a:spLocks/>
          </p:cNvSpPr>
          <p:nvPr/>
        </p:nvSpPr>
        <p:spPr>
          <a:xfrm>
            <a:off x="457200" y="1412776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МОГУЋИ ПОСТУПЦИ ЗА РЕШАВАЊЕ ПРОБЛЕМА ДУГА И НАПЛАТЕ ПОТРАЖИВАЊА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5F892E44-7BD7-A742-D2DF-560ED30F6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969493"/>
              </p:ext>
            </p:extLst>
          </p:nvPr>
        </p:nvGraphicFramePr>
        <p:xfrm>
          <a:off x="457200" y="2276475"/>
          <a:ext cx="822960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62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8EF989D1-1E1A-834E-1DBA-4B6E16630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i="1" dirty="0"/>
              <a:t>„Боље упалити свећу него проклињати таму“. – Кинеска народна пословица</a:t>
            </a:r>
          </a:p>
          <a:p>
            <a:pPr marL="0" indent="0" algn="ctr">
              <a:buNone/>
            </a:pPr>
            <a:endParaRPr lang="sr-Cyrl-RS" i="1" dirty="0"/>
          </a:p>
          <a:p>
            <a:pPr marL="0" indent="0" algn="ctr">
              <a:buNone/>
            </a:pPr>
            <a:r>
              <a:rPr lang="sr-Cyrl-RS" i="1" dirty="0"/>
              <a:t>ХВАЛА НА ПАЖЊИ!</a:t>
            </a:r>
          </a:p>
          <a:p>
            <a:pPr marL="0" indent="0" algn="ctr">
              <a:buNone/>
            </a:pPr>
            <a:endParaRPr lang="sr-Cyrl-RS" i="1" dirty="0"/>
          </a:p>
          <a:p>
            <a:pPr marL="0" indent="0" algn="r">
              <a:buNone/>
            </a:pPr>
            <a:r>
              <a:rPr lang="sr-Cyrl-RS" sz="1800" i="1" dirty="0" smtClean="0"/>
              <a:t>СТЕЧАЈНИ УПРАВНИК</a:t>
            </a:r>
            <a:endParaRPr lang="sr-Cyrl-RS" sz="1800" i="1" dirty="0"/>
          </a:p>
          <a:p>
            <a:pPr marL="0" indent="0" algn="r">
              <a:buNone/>
            </a:pPr>
            <a:r>
              <a:rPr lang="sr-Cyrl-RS" sz="1600" dirty="0"/>
              <a:t>др Драган Рађеновић</a:t>
            </a:r>
          </a:p>
          <a:p>
            <a:pPr marL="0" indent="0" algn="r">
              <a:buNone/>
            </a:pPr>
            <a:r>
              <a:rPr lang="sr-Cyrl-RS" sz="1600" dirty="0"/>
              <a:t>Максима Горког 17, Нови Сад</a:t>
            </a:r>
          </a:p>
          <a:p>
            <a:pPr marL="0" indent="0" algn="r">
              <a:buNone/>
            </a:pPr>
            <a:r>
              <a:rPr lang="sr-Cyrl-RS" sz="1600" dirty="0"/>
              <a:t>066/401-187</a:t>
            </a:r>
          </a:p>
          <a:p>
            <a:pPr marL="0" indent="0" algn="r">
              <a:buNone/>
            </a:pPr>
            <a:r>
              <a:rPr lang="en-US" sz="1600" dirty="0"/>
              <a:t>centar@cfu.co.rs</a:t>
            </a:r>
            <a:endParaRPr lang="sr-Cyrl-RS" sz="1600" dirty="0"/>
          </a:p>
          <a:p>
            <a:pPr marL="0" indent="0" algn="r">
              <a:buNone/>
            </a:pPr>
            <a:endParaRPr lang="en-US" sz="16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9723FC34-1285-BCE8-53D0-662367BAD9F4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115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sz="1800" b="1" dirty="0" smtClean="0"/>
              <a:t>РЕОРГАНИЗАЦИЈА </a:t>
            </a:r>
            <a:endParaRPr lang="sr-Latn-RS" sz="1800" b="1" dirty="0" smtClean="0"/>
          </a:p>
          <a:p>
            <a:pPr algn="just"/>
            <a:endParaRPr lang="sr-Latn-RS" sz="1800" b="1" dirty="0"/>
          </a:p>
          <a:p>
            <a:pPr algn="just"/>
            <a:r>
              <a:rPr lang="ru-RU" sz="1800" b="1" dirty="0" smtClean="0"/>
              <a:t>Реорганизација</a:t>
            </a:r>
            <a:r>
              <a:rPr lang="ru-RU" sz="1800" dirty="0" smtClean="0"/>
              <a:t> </a:t>
            </a:r>
            <a:r>
              <a:rPr lang="ru-RU" sz="1800" dirty="0"/>
              <a:t>представља намирење поверилаца према усвојеном плану реорганизације и то редефинисањем дужничко-поверилачких односа, статусним променама дужника или на други начин предвиђен планом.</a:t>
            </a:r>
          </a:p>
          <a:p>
            <a:pPr algn="just"/>
            <a:r>
              <a:rPr lang="ru-RU" sz="1800" dirty="0"/>
              <a:t>Могуће спровести само уколико постоји </a:t>
            </a:r>
            <a:r>
              <a:rPr lang="ru-RU" sz="1800" i="1" dirty="0"/>
              <a:t>реална могућност </a:t>
            </a:r>
            <a:r>
              <a:rPr lang="ru-RU" sz="1800" dirty="0"/>
              <a:t>за финансијски опоравак.</a:t>
            </a:r>
          </a:p>
          <a:p>
            <a:pPr algn="just"/>
            <a:r>
              <a:rPr lang="ru-RU" sz="1800" dirty="0"/>
              <a:t>Реорганизација се спроводи према усвојеном плану реорганизације који има својство извршне исправе.</a:t>
            </a:r>
          </a:p>
          <a:p>
            <a:pPr algn="just"/>
            <a:r>
              <a:rPr lang="ru-RU" sz="1800" b="1" dirty="0"/>
              <a:t>Овлашћени предлагачи </a:t>
            </a:r>
            <a:r>
              <a:rPr lang="ru-RU" sz="1800" dirty="0"/>
              <a:t>плана су: стечајни дужник, повериоци, стечајни управник, лице са више од 30% учешћа у капиталу.</a:t>
            </a:r>
            <a:endParaRPr lang="ru-RU" sz="1800" b="1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0447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794A9F3-2014-4AA8-7D7A-8C3AC79038F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sz="2000" dirty="0"/>
              <a:t>Не треба дозволити да ствари измакну </a:t>
            </a:r>
            <a:r>
              <a:rPr lang="ru-RU" sz="2000" dirty="0" smtClean="0"/>
              <a:t>контроли. Пре </a:t>
            </a:r>
            <a:r>
              <a:rPr lang="ru-RU" sz="2000" dirty="0"/>
              <a:t>појаве претње  отварања </a:t>
            </a:r>
            <a:r>
              <a:rPr lang="ru-RU" sz="2000" dirty="0" smtClean="0"/>
              <a:t>стечаја могуће је  </a:t>
            </a:r>
            <a:r>
              <a:rPr lang="ru-RU" sz="2000" dirty="0"/>
              <a:t>израдити план реструктурирања и на основу њега решити </a:t>
            </a:r>
            <a:r>
              <a:rPr lang="ru-RU" sz="2000" dirty="0" smtClean="0"/>
              <a:t>односе </a:t>
            </a:r>
            <a:r>
              <a:rPr lang="ru-RU" sz="2000" dirty="0"/>
              <a:t>са повериоцима.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У </a:t>
            </a:r>
            <a:r>
              <a:rPr lang="ru-RU" sz="2000" dirty="0"/>
              <a:t>случају да је стечај известан, онда је најбоље решење да га покрене сам власник дужника (иницијални стечај) и да на тај начин сачува контролу над </a:t>
            </a:r>
            <a:r>
              <a:rPr lang="ru-RU" sz="2000" dirty="0" smtClean="0"/>
              <a:t>правним лицем </a:t>
            </a:r>
            <a:r>
              <a:rPr lang="ru-RU" sz="2000" dirty="0"/>
              <a:t>и заштити своја власничка права. У овом случају се подноси предлог за покретање стечаја са унапред припремљеним планом реорганизације. 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algn="just"/>
            <a:r>
              <a:rPr lang="ru-RU" sz="2000" dirty="0" smtClean="0"/>
              <a:t>У току стечајног поступка, ако се препознају услови и процени реалност треба покушати са подношењем Плана реорганизације.</a:t>
            </a:r>
            <a:endParaRPr lang="ru-RU" sz="2000" dirty="0"/>
          </a:p>
          <a:p>
            <a:endParaRPr lang="ru-RU" sz="28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18BD22AA-D7CD-7739-4C7E-3699E9B270D6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ПРЕПОРУКЕ</a:t>
            </a:r>
          </a:p>
        </p:txBody>
      </p:sp>
    </p:spTree>
    <p:extLst>
      <p:ext uri="{BB962C8B-B14F-4D97-AF65-F5344CB8AC3E}">
        <p14:creationId xmlns:p14="http://schemas.microsoft.com/office/powerpoint/2010/main" val="19285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8DEA1E71-3813-22D8-252A-6D0EB946F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ru-RU" sz="2000" dirty="0" smtClean="0"/>
              <a:t>План </a:t>
            </a:r>
            <a:r>
              <a:rPr lang="ru-RU" sz="2000" dirty="0"/>
              <a:t>реорганизације и унапред припремљен план реорганизације су писани документи који  се користе  за потребе стечаја и предстечаја у складу са Законом о стечају. Обележја ових планова  су:</a:t>
            </a:r>
          </a:p>
          <a:p>
            <a:endParaRPr lang="ru-RU" sz="2000" dirty="0"/>
          </a:p>
          <a:p>
            <a:pPr lvl="1"/>
            <a:r>
              <a:rPr lang="ru-RU" sz="1600" dirty="0"/>
              <a:t>строго прописана форма,  методологија израде, садржај, поступак разматрања, усвајања, примене, контроле, извештавања;</a:t>
            </a:r>
          </a:p>
          <a:p>
            <a:pPr lvl="1"/>
            <a:r>
              <a:rPr lang="ru-RU" sz="1600" dirty="0"/>
              <a:t>израда и реализација се врше уз повремени надзор: Суда, Стечајног судије, Одбора поверилаца, Стечајног управника;</a:t>
            </a:r>
          </a:p>
          <a:p>
            <a:pPr lvl="1"/>
            <a:r>
              <a:rPr lang="ru-RU" sz="1600" dirty="0"/>
              <a:t>план има јаку  правну подршку  садржану у Закону о стечају;</a:t>
            </a:r>
          </a:p>
          <a:p>
            <a:pPr lvl="1"/>
            <a:r>
              <a:rPr lang="ru-RU" sz="1600" dirty="0"/>
              <a:t>усвојен план има снагу извршне исправе и представља нови уговор;</a:t>
            </a:r>
          </a:p>
          <a:p>
            <a:pPr lvl="1"/>
            <a:r>
              <a:rPr lang="ru-RU" sz="1600" dirty="0"/>
              <a:t>обавезује све учеснике.</a:t>
            </a:r>
          </a:p>
          <a:p>
            <a:r>
              <a:rPr lang="ru-RU" sz="2000" dirty="0" smtClean="0"/>
              <a:t>Основни типови планова су: САНАЦИОНИ и ЛИКВИДАЦИОНИ</a:t>
            </a:r>
            <a:endParaRPr lang="ru-RU" sz="2000" dirty="0"/>
          </a:p>
          <a:p>
            <a:endParaRPr lang="en-US" sz="20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DB2ECDBC-B4EF-CAFA-90A8-DE3AA66385F4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ШТА СУ УППР И ПЛАН РЕОРГАНИЗАЦИЈЕ?</a:t>
            </a:r>
          </a:p>
        </p:txBody>
      </p:sp>
    </p:spTree>
    <p:extLst>
      <p:ext uri="{BB962C8B-B14F-4D97-AF65-F5344CB8AC3E}">
        <p14:creationId xmlns:p14="http://schemas.microsoft.com/office/powerpoint/2010/main" val="295885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2BA0A96-6E12-3FFC-A917-E308610E9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ru-RU" sz="2400" b="1" dirty="0"/>
              <a:t>Правним лицима </a:t>
            </a:r>
            <a:r>
              <a:rPr lang="ru-RU" sz="2400" dirty="0"/>
              <a:t>која имају тешкоће у пословању, или им прети отварање стечајног поступка, </a:t>
            </a:r>
          </a:p>
          <a:p>
            <a:pPr algn="just"/>
            <a:r>
              <a:rPr lang="ru-RU" sz="2400" b="1" dirty="0"/>
              <a:t>Дужницима</a:t>
            </a:r>
            <a:r>
              <a:rPr lang="ru-RU" sz="2400" dirty="0"/>
              <a:t> који су већ у стечајном поступку, али желе да избегну банкрот, односно имају интереса да се реорганизују, наставе пословање  и сачувају фирму. </a:t>
            </a:r>
          </a:p>
          <a:p>
            <a:pPr algn="just"/>
            <a:r>
              <a:rPr lang="ru-RU" sz="2400" b="1" dirty="0"/>
              <a:t>Већинским повериоцима </a:t>
            </a:r>
            <a:r>
              <a:rPr lang="ru-RU" sz="2400" dirty="0"/>
              <a:t>који имају интереса да кроз план и регулисан поступак ефикасније  наплате своја потраживања и обезбеде највећи степен намирења</a:t>
            </a:r>
          </a:p>
          <a:p>
            <a:pPr algn="just"/>
            <a:endParaRPr lang="en-US" sz="24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DD84EA0C-3C78-DEDF-B111-5CB3558AE441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КОМЕ СУ ОВИ ПЛАНОВИ НАМЕЊЕНИ?</a:t>
            </a:r>
          </a:p>
        </p:txBody>
      </p:sp>
    </p:spTree>
    <p:extLst>
      <p:ext uri="{BB962C8B-B14F-4D97-AF65-F5344CB8AC3E}">
        <p14:creationId xmlns:p14="http://schemas.microsoft.com/office/powerpoint/2010/main" val="373858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8EE0E665-8ACF-09E8-A4A2-1E30BD7A9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1" dirty="0"/>
              <a:t>Закон о стечају </a:t>
            </a:r>
            <a:r>
              <a:rPr lang="en-US" sz="2000" dirty="0"/>
              <a:t>(„</a:t>
            </a:r>
            <a:r>
              <a:rPr lang="sr-Cyrl-RS" sz="2000" dirty="0"/>
              <a:t>Сл. гласник РС</a:t>
            </a:r>
            <a:r>
              <a:rPr lang="en-US" sz="2000" dirty="0"/>
              <a:t>", </a:t>
            </a:r>
            <a:r>
              <a:rPr lang="sr-Cyrl-RS" sz="2000" dirty="0"/>
              <a:t>бр</a:t>
            </a:r>
            <a:r>
              <a:rPr lang="en-US" sz="2000" dirty="0"/>
              <a:t>. 104/2009, 99/2011 – </a:t>
            </a:r>
            <a:r>
              <a:rPr lang="sr-Cyrl-RS" sz="2000" dirty="0"/>
              <a:t>др. закон</a:t>
            </a:r>
            <a:r>
              <a:rPr lang="en-US" sz="2000" dirty="0"/>
              <a:t>, 71/2012 – </a:t>
            </a:r>
            <a:r>
              <a:rPr lang="sr-Cyrl-RS" sz="2000" dirty="0"/>
              <a:t>одлука УС</a:t>
            </a:r>
            <a:r>
              <a:rPr lang="en-US" sz="2000" dirty="0"/>
              <a:t>, 83/2014, 113/2017, 44/2018 </a:t>
            </a:r>
            <a:r>
              <a:rPr lang="sr-Cyrl-RS" sz="2000" dirty="0"/>
              <a:t>и</a:t>
            </a:r>
            <a:r>
              <a:rPr lang="en-US" sz="2000" dirty="0"/>
              <a:t> 95/2018)</a:t>
            </a:r>
            <a:r>
              <a:rPr lang="ru-RU" sz="2000" dirty="0"/>
              <a:t>, према члановима 155-173 (спрово</a:t>
            </a:r>
            <a:r>
              <a:rPr lang="sr-Cyrl-RS" sz="2000" dirty="0"/>
              <a:t>ђ</a:t>
            </a:r>
            <a:r>
              <a:rPr lang="ru-RU" sz="2000" dirty="0"/>
              <a:t>ење, садржина плана реорганизације и УППР-а, мере за реализацију плана реорганизације, подношење УППР-а, трошкови, рокови, расправа, гласање и усвајање, извршење, непоступање)</a:t>
            </a:r>
          </a:p>
          <a:p>
            <a:pPr algn="just"/>
            <a:r>
              <a:rPr lang="ru-RU" sz="2000" dirty="0"/>
              <a:t> Правилник о утврђивању националних стандарда за управљање стечајном масом –  </a:t>
            </a:r>
            <a:r>
              <a:rPr lang="ru-RU" sz="2000" b="1" dirty="0"/>
              <a:t>Национални стандард бр. 6 </a:t>
            </a:r>
            <a:r>
              <a:rPr lang="ru-RU" sz="2000" dirty="0"/>
              <a:t>„Национални стандард о минимуму података које треба да садржи План реорганизације који подноси стечајни управник“.</a:t>
            </a:r>
          </a:p>
          <a:p>
            <a:pPr algn="just"/>
            <a:r>
              <a:rPr lang="ru-RU" sz="2000" b="1" dirty="0"/>
              <a:t>Правилник о начину спровођења реорганизације </a:t>
            </a:r>
            <a:r>
              <a:rPr lang="ru-RU" sz="2000" dirty="0"/>
              <a:t>унапред припремљеним планом реорганизације и садржини тог плана  (Сл. гласник РС бр 37/2010)</a:t>
            </a:r>
          </a:p>
          <a:p>
            <a:pPr algn="just"/>
            <a:endParaRPr lang="en-US" sz="2000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19DBB812-6FB3-B736-35B7-674646A260F3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ПРАВНИ ОСНОВ ЗА ПЛАНОВЕ РЕОРГАНИЗАЦИЈЕ</a:t>
            </a:r>
          </a:p>
        </p:txBody>
      </p:sp>
    </p:spTree>
    <p:extLst>
      <p:ext uri="{BB962C8B-B14F-4D97-AF65-F5344CB8AC3E}">
        <p14:creationId xmlns:p14="http://schemas.microsoft.com/office/powerpoint/2010/main" val="394020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76B1E3E9-1AD2-4689-BEFE-6C1763C19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Циљеви:</a:t>
            </a:r>
          </a:p>
          <a:p>
            <a:pPr lvl="1"/>
            <a:r>
              <a:rPr lang="ru-RU" sz="1400" dirty="0"/>
              <a:t>План реорганизације има за циљ да омогући дужнику  опоравак и измирење дугова</a:t>
            </a:r>
          </a:p>
          <a:p>
            <a:pPr lvl="1"/>
            <a:r>
              <a:rPr lang="ru-RU" sz="1400" b="1" dirty="0"/>
              <a:t>План треба да обезбеди већи и ефикаснији  степен намирења поверилаца у односу на ниво који би се остварио у банкроту</a:t>
            </a:r>
            <a:r>
              <a:rPr lang="ru-RU" sz="1400" dirty="0"/>
              <a:t>.</a:t>
            </a:r>
          </a:p>
          <a:p>
            <a:pPr lvl="1"/>
            <a:r>
              <a:rPr lang="ru-RU" sz="1400" dirty="0"/>
              <a:t>Наставак делатности, остварење прихода  и очување  радних места (планови уз које се обавезно прилажу и пословни планови)</a:t>
            </a:r>
          </a:p>
          <a:p>
            <a:pPr lvl="1"/>
            <a:r>
              <a:rPr lang="ru-RU" sz="1400" dirty="0"/>
              <a:t>Спровести продају имовине и наплату потраживања у </a:t>
            </a:r>
            <a:r>
              <a:rPr lang="ru-RU" sz="1400" dirty="0" smtClean="0"/>
              <a:t>одређеном </a:t>
            </a:r>
            <a:r>
              <a:rPr lang="ru-RU" sz="1400" dirty="0"/>
              <a:t>року ради повољног намирења поверилаца (ликвидациони планови)</a:t>
            </a:r>
          </a:p>
          <a:p>
            <a:pPr lvl="1"/>
            <a:r>
              <a:rPr lang="ru-RU" sz="1400" dirty="0"/>
              <a:t>Сачувати пословне ресурсе фирме ради бољег уновчења </a:t>
            </a:r>
          </a:p>
          <a:p>
            <a:r>
              <a:rPr lang="ru-RU" sz="2400" dirty="0"/>
              <a:t>Учесници су: </a:t>
            </a:r>
          </a:p>
          <a:p>
            <a:pPr lvl="1"/>
            <a:r>
              <a:rPr lang="ru-RU" sz="1400" dirty="0"/>
              <a:t>Дужник у реорганизацији или намери реорганизације, </a:t>
            </a:r>
          </a:p>
          <a:p>
            <a:pPr lvl="1"/>
            <a:r>
              <a:rPr lang="ru-RU" sz="1400" dirty="0" smtClean="0"/>
              <a:t>Обезбеђени </a:t>
            </a:r>
            <a:r>
              <a:rPr lang="ru-RU" sz="1400" dirty="0"/>
              <a:t>и </a:t>
            </a:r>
            <a:r>
              <a:rPr lang="ru-RU" sz="1400" dirty="0" smtClean="0"/>
              <a:t>необезеђени </a:t>
            </a:r>
            <a:r>
              <a:rPr lang="ru-RU" sz="1400" dirty="0"/>
              <a:t>повериоци, (добављачи, банке, лизинг,  пореска управа , запослени)</a:t>
            </a:r>
          </a:p>
          <a:p>
            <a:pPr lvl="1"/>
            <a:r>
              <a:rPr lang="ru-RU" sz="1400" dirty="0"/>
              <a:t>Суд – стечајни судија</a:t>
            </a:r>
          </a:p>
          <a:p>
            <a:pPr lvl="1"/>
            <a:r>
              <a:rPr lang="ru-RU" sz="1400" dirty="0"/>
              <a:t>Стечајни управник</a:t>
            </a:r>
          </a:p>
          <a:p>
            <a:pPr lvl="1"/>
            <a:r>
              <a:rPr lang="ru-RU" sz="1400" dirty="0"/>
              <a:t> Консултант, независно лице за праћење плана,</a:t>
            </a:r>
          </a:p>
          <a:p>
            <a:pPr lvl="1"/>
            <a:r>
              <a:rPr lang="ru-RU" sz="1400" dirty="0"/>
              <a:t>Овлашћени ревизор (УППР)</a:t>
            </a:r>
          </a:p>
          <a:p>
            <a:pPr marL="0" indent="0">
              <a:buNone/>
            </a:pPr>
            <a:endParaRPr lang="ru-RU" sz="2400" dirty="0"/>
          </a:p>
          <a:p>
            <a:endParaRPr lang="en-US" sz="2400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D00DBEAD-7C70-039F-B1A5-75CBA7B7F51D}"/>
              </a:ext>
            </a:extLst>
          </p:cNvPr>
          <p:cNvSpPr txBox="1">
            <a:spLocks/>
          </p:cNvSpPr>
          <p:nvPr/>
        </p:nvSpPr>
        <p:spPr>
          <a:xfrm>
            <a:off x="457200" y="1195055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/>
              <a:t>ЦИЉЕВИ ПЛАНОВА РЕОРГАНИЗАЦИЈЕ И УЧЕСНИЦИ</a:t>
            </a:r>
          </a:p>
        </p:txBody>
      </p:sp>
    </p:spTree>
    <p:extLst>
      <p:ext uri="{BB962C8B-B14F-4D97-AF65-F5344CB8AC3E}">
        <p14:creationId xmlns:p14="http://schemas.microsoft.com/office/powerpoint/2010/main" val="38183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1704</TotalTime>
  <Words>2522</Words>
  <Application>Microsoft Office PowerPoint</Application>
  <PresentationFormat>On-screen Show (4:3)</PresentationFormat>
  <Paragraphs>319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Dragan</cp:lastModifiedBy>
  <cp:revision>121</cp:revision>
  <cp:lastPrinted>2017-11-03T10:02:26Z</cp:lastPrinted>
  <dcterms:created xsi:type="dcterms:W3CDTF">2015-09-21T07:03:01Z</dcterms:created>
  <dcterms:modified xsi:type="dcterms:W3CDTF">2023-02-23T15:50:49Z</dcterms:modified>
</cp:coreProperties>
</file>